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0" r:id="rId6"/>
    <p:sldId id="259" r:id="rId7"/>
    <p:sldId id="257" r:id="rId8"/>
    <p:sldId id="263" r:id="rId9"/>
    <p:sldId id="264" r:id="rId10"/>
    <p:sldId id="258" r:id="rId11"/>
    <p:sldId id="261" r:id="rId12"/>
    <p:sldId id="262"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FAE398-D5D5-4C0D-AB4D-A0265A63549A}" v="1788" dt="2021-06-11T12:51:23.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108" d="100"/>
          <a:sy n="108"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83412E-ACDF-4959-8E89-1CA4D255C3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7B918CE-85F2-478C-9036-6C9A929D3D07}">
      <dgm:prSet/>
      <dgm:spPr/>
      <dgm:t>
        <a:bodyPr/>
        <a:lstStyle/>
        <a:p>
          <a:r>
            <a:rPr lang="en-US"/>
            <a:t>Ons Team</a:t>
          </a:r>
        </a:p>
      </dgm:t>
    </dgm:pt>
    <dgm:pt modelId="{845874EA-126E-413B-AE96-00506A3222C9}" type="parTrans" cxnId="{46F189A0-920A-4E90-B0D9-667E1724FA0A}">
      <dgm:prSet/>
      <dgm:spPr/>
      <dgm:t>
        <a:bodyPr/>
        <a:lstStyle/>
        <a:p>
          <a:endParaRPr lang="en-US"/>
        </a:p>
      </dgm:t>
    </dgm:pt>
    <dgm:pt modelId="{2636BFAF-30FA-4D59-A00D-0CE4022070B5}" type="sibTrans" cxnId="{46F189A0-920A-4E90-B0D9-667E1724FA0A}">
      <dgm:prSet/>
      <dgm:spPr/>
      <dgm:t>
        <a:bodyPr/>
        <a:lstStyle/>
        <a:p>
          <a:endParaRPr lang="en-US"/>
        </a:p>
      </dgm:t>
    </dgm:pt>
    <dgm:pt modelId="{D6E1FE59-6413-4D23-ADF1-73C444469E24}">
      <dgm:prSet/>
      <dgm:spPr/>
      <dgm:t>
        <a:bodyPr/>
        <a:lstStyle/>
        <a:p>
          <a:r>
            <a:rPr lang="en-US" dirty="0"/>
            <a:t>De </a:t>
          </a:r>
          <a:r>
            <a:rPr lang="en-US" dirty="0" err="1"/>
            <a:t>Opdracht</a:t>
          </a:r>
          <a:r>
            <a:rPr lang="en-US" dirty="0"/>
            <a:t> en –</a:t>
          </a:r>
          <a:r>
            <a:rPr lang="en-US" dirty="0" err="1"/>
            <a:t>gever</a:t>
          </a:r>
          <a:endParaRPr lang="en-US" dirty="0"/>
        </a:p>
      </dgm:t>
    </dgm:pt>
    <dgm:pt modelId="{B0304EF4-3B8B-4845-9742-42332604DCCD}" type="parTrans" cxnId="{616500AC-B5B0-4B34-94A0-DAE3808BAA03}">
      <dgm:prSet/>
      <dgm:spPr/>
      <dgm:t>
        <a:bodyPr/>
        <a:lstStyle/>
        <a:p>
          <a:endParaRPr lang="en-US"/>
        </a:p>
      </dgm:t>
    </dgm:pt>
    <dgm:pt modelId="{18823E15-1AFB-45C9-8FE6-0319DA47F463}" type="sibTrans" cxnId="{616500AC-B5B0-4B34-94A0-DAE3808BAA03}">
      <dgm:prSet/>
      <dgm:spPr/>
      <dgm:t>
        <a:bodyPr/>
        <a:lstStyle/>
        <a:p>
          <a:endParaRPr lang="en-US"/>
        </a:p>
      </dgm:t>
    </dgm:pt>
    <dgm:pt modelId="{0CB1741D-263A-4850-9638-3A7FF22A2123}">
      <dgm:prSet/>
      <dgm:spPr/>
      <dgm:t>
        <a:bodyPr/>
        <a:lstStyle/>
        <a:p>
          <a:r>
            <a:rPr lang="en-US" dirty="0" err="1"/>
            <a:t>Onderzoekvraag</a:t>
          </a:r>
          <a:endParaRPr lang="en-US" dirty="0"/>
        </a:p>
      </dgm:t>
    </dgm:pt>
    <dgm:pt modelId="{B55228A0-FCC7-4542-94CD-13B21283E877}" type="parTrans" cxnId="{7E5302D6-9140-4FF7-AF1E-E457B1298AF7}">
      <dgm:prSet/>
      <dgm:spPr/>
      <dgm:t>
        <a:bodyPr/>
        <a:lstStyle/>
        <a:p>
          <a:endParaRPr lang="en-US"/>
        </a:p>
      </dgm:t>
    </dgm:pt>
    <dgm:pt modelId="{6C062D25-644E-4002-A373-0D0EF8B5956F}" type="sibTrans" cxnId="{7E5302D6-9140-4FF7-AF1E-E457B1298AF7}">
      <dgm:prSet/>
      <dgm:spPr/>
      <dgm:t>
        <a:bodyPr/>
        <a:lstStyle/>
        <a:p>
          <a:endParaRPr lang="en-US"/>
        </a:p>
      </dgm:t>
    </dgm:pt>
    <dgm:pt modelId="{91A78737-FEFD-44D0-A543-F8FA38BA9340}">
      <dgm:prSet/>
      <dgm:spPr/>
      <dgm:t>
        <a:bodyPr/>
        <a:lstStyle/>
        <a:p>
          <a:r>
            <a:rPr lang="en-US" dirty="0" err="1"/>
            <a:t>Bronnen</a:t>
          </a:r>
          <a:endParaRPr lang="en-US" dirty="0"/>
        </a:p>
      </dgm:t>
    </dgm:pt>
    <dgm:pt modelId="{CBAD6B5F-D63C-4F12-81CE-155988697765}" type="parTrans" cxnId="{5541DF7B-54B2-4EF7-BF98-37CCAC4C699F}">
      <dgm:prSet/>
      <dgm:spPr/>
      <dgm:t>
        <a:bodyPr/>
        <a:lstStyle/>
        <a:p>
          <a:endParaRPr lang="en-US"/>
        </a:p>
      </dgm:t>
    </dgm:pt>
    <dgm:pt modelId="{06F1F67F-A25D-4B46-8DF2-E5D30E41E685}" type="sibTrans" cxnId="{5541DF7B-54B2-4EF7-BF98-37CCAC4C699F}">
      <dgm:prSet/>
      <dgm:spPr/>
      <dgm:t>
        <a:bodyPr/>
        <a:lstStyle/>
        <a:p>
          <a:endParaRPr lang="en-US"/>
        </a:p>
      </dgm:t>
    </dgm:pt>
    <dgm:pt modelId="{97139F7C-8A02-425E-9990-07F1C9F08FF2}">
      <dgm:prSet/>
      <dgm:spPr/>
      <dgm:t>
        <a:bodyPr/>
        <a:lstStyle/>
        <a:p>
          <a:r>
            <a:rPr lang="en-US"/>
            <a:t>Het Ontwerp</a:t>
          </a:r>
        </a:p>
      </dgm:t>
    </dgm:pt>
    <dgm:pt modelId="{908687EF-B7EC-4F40-A5C2-5E1EC0BB1B18}" type="parTrans" cxnId="{1943033A-F632-4C90-B0BA-8F4C3CFB2EF9}">
      <dgm:prSet/>
      <dgm:spPr/>
      <dgm:t>
        <a:bodyPr/>
        <a:lstStyle/>
        <a:p>
          <a:endParaRPr lang="en-US"/>
        </a:p>
      </dgm:t>
    </dgm:pt>
    <dgm:pt modelId="{771AB38F-71B1-45CE-97E0-CCF2C9BB7DB7}" type="sibTrans" cxnId="{1943033A-F632-4C90-B0BA-8F4C3CFB2EF9}">
      <dgm:prSet/>
      <dgm:spPr/>
      <dgm:t>
        <a:bodyPr/>
        <a:lstStyle/>
        <a:p>
          <a:endParaRPr lang="en-US"/>
        </a:p>
      </dgm:t>
    </dgm:pt>
    <dgm:pt modelId="{E2D9E5E0-9A7B-40B1-9FE1-8644EC9DED35}">
      <dgm:prSet/>
      <dgm:spPr/>
      <dgm:t>
        <a:bodyPr/>
        <a:lstStyle/>
        <a:p>
          <a:r>
            <a:rPr lang="en-US"/>
            <a:t>Uitslag/conclusie</a:t>
          </a:r>
        </a:p>
      </dgm:t>
    </dgm:pt>
    <dgm:pt modelId="{668646D7-2C77-4E0A-B5C5-6A4DDDD01053}" type="parTrans" cxnId="{3F651E9F-10A3-46CD-A87F-5CE781F71D2A}">
      <dgm:prSet/>
      <dgm:spPr/>
      <dgm:t>
        <a:bodyPr/>
        <a:lstStyle/>
        <a:p>
          <a:endParaRPr lang="en-US"/>
        </a:p>
      </dgm:t>
    </dgm:pt>
    <dgm:pt modelId="{B84DC1F5-7DBE-4786-AC07-680BDB9D4775}" type="sibTrans" cxnId="{3F651E9F-10A3-46CD-A87F-5CE781F71D2A}">
      <dgm:prSet/>
      <dgm:spPr/>
      <dgm:t>
        <a:bodyPr/>
        <a:lstStyle/>
        <a:p>
          <a:endParaRPr lang="en-US"/>
        </a:p>
      </dgm:t>
    </dgm:pt>
    <dgm:pt modelId="{BF45A660-062C-431B-840D-AD9F5E6BAA74}">
      <dgm:prSet/>
      <dgm:spPr/>
      <dgm:t>
        <a:bodyPr/>
        <a:lstStyle/>
        <a:p>
          <a:r>
            <a:rPr lang="en-US"/>
            <a:t>Einde</a:t>
          </a:r>
        </a:p>
      </dgm:t>
    </dgm:pt>
    <dgm:pt modelId="{26563334-F2D7-44F2-979C-4D945AC20117}" type="parTrans" cxnId="{537B1565-A37C-4E95-8ACF-14D9AE3F9650}">
      <dgm:prSet/>
      <dgm:spPr/>
      <dgm:t>
        <a:bodyPr/>
        <a:lstStyle/>
        <a:p>
          <a:endParaRPr lang="en-US"/>
        </a:p>
      </dgm:t>
    </dgm:pt>
    <dgm:pt modelId="{9C6E3A58-36D4-4FFF-BD11-C77746B292ED}" type="sibTrans" cxnId="{537B1565-A37C-4E95-8ACF-14D9AE3F9650}">
      <dgm:prSet/>
      <dgm:spPr/>
      <dgm:t>
        <a:bodyPr/>
        <a:lstStyle/>
        <a:p>
          <a:endParaRPr lang="en-US"/>
        </a:p>
      </dgm:t>
    </dgm:pt>
    <dgm:pt modelId="{D69812CA-2D07-41ED-82C9-3A1C83F3ECDE}" type="pres">
      <dgm:prSet presAssocID="{A883412E-ACDF-4959-8E89-1CA4D255C348}" presName="linear" presStyleCnt="0">
        <dgm:presLayoutVars>
          <dgm:animLvl val="lvl"/>
          <dgm:resizeHandles val="exact"/>
        </dgm:presLayoutVars>
      </dgm:prSet>
      <dgm:spPr/>
    </dgm:pt>
    <dgm:pt modelId="{0FBEE360-F2B0-4B74-8C0E-DBD07E30DE30}" type="pres">
      <dgm:prSet presAssocID="{17B918CE-85F2-478C-9036-6C9A929D3D07}" presName="parentText" presStyleLbl="node1" presStyleIdx="0" presStyleCnt="7">
        <dgm:presLayoutVars>
          <dgm:chMax val="0"/>
          <dgm:bulletEnabled val="1"/>
        </dgm:presLayoutVars>
      </dgm:prSet>
      <dgm:spPr/>
    </dgm:pt>
    <dgm:pt modelId="{F8509D33-D5C6-4B92-BFA7-ACDF4CBDDA2B}" type="pres">
      <dgm:prSet presAssocID="{2636BFAF-30FA-4D59-A00D-0CE4022070B5}" presName="spacer" presStyleCnt="0"/>
      <dgm:spPr/>
    </dgm:pt>
    <dgm:pt modelId="{FE8855E1-9801-4395-B7C6-FA688ADBCBBF}" type="pres">
      <dgm:prSet presAssocID="{D6E1FE59-6413-4D23-ADF1-73C444469E24}" presName="parentText" presStyleLbl="node1" presStyleIdx="1" presStyleCnt="7">
        <dgm:presLayoutVars>
          <dgm:chMax val="0"/>
          <dgm:bulletEnabled val="1"/>
        </dgm:presLayoutVars>
      </dgm:prSet>
      <dgm:spPr/>
    </dgm:pt>
    <dgm:pt modelId="{4F092D50-5F02-4065-9F05-BDBB2556EF16}" type="pres">
      <dgm:prSet presAssocID="{18823E15-1AFB-45C9-8FE6-0319DA47F463}" presName="spacer" presStyleCnt="0"/>
      <dgm:spPr/>
    </dgm:pt>
    <dgm:pt modelId="{F2325B09-D348-400E-A1EE-5A210F57C0A3}" type="pres">
      <dgm:prSet presAssocID="{0CB1741D-263A-4850-9638-3A7FF22A2123}" presName="parentText" presStyleLbl="node1" presStyleIdx="2" presStyleCnt="7">
        <dgm:presLayoutVars>
          <dgm:chMax val="0"/>
          <dgm:bulletEnabled val="1"/>
        </dgm:presLayoutVars>
      </dgm:prSet>
      <dgm:spPr/>
    </dgm:pt>
    <dgm:pt modelId="{1AFB1E52-30F0-4771-B0C4-70E76340B358}" type="pres">
      <dgm:prSet presAssocID="{6C062D25-644E-4002-A373-0D0EF8B5956F}" presName="spacer" presStyleCnt="0"/>
      <dgm:spPr/>
    </dgm:pt>
    <dgm:pt modelId="{FC2EC4DF-6FC0-4B6D-948D-B5B89BE44E26}" type="pres">
      <dgm:prSet presAssocID="{91A78737-FEFD-44D0-A543-F8FA38BA9340}" presName="parentText" presStyleLbl="node1" presStyleIdx="3" presStyleCnt="7">
        <dgm:presLayoutVars>
          <dgm:chMax val="0"/>
          <dgm:bulletEnabled val="1"/>
        </dgm:presLayoutVars>
      </dgm:prSet>
      <dgm:spPr/>
    </dgm:pt>
    <dgm:pt modelId="{FD153865-C442-4669-9D93-0353CF227F89}" type="pres">
      <dgm:prSet presAssocID="{06F1F67F-A25D-4B46-8DF2-E5D30E41E685}" presName="spacer" presStyleCnt="0"/>
      <dgm:spPr/>
    </dgm:pt>
    <dgm:pt modelId="{F95A9924-0041-4BC8-8E45-6DD14F055659}" type="pres">
      <dgm:prSet presAssocID="{97139F7C-8A02-425E-9990-07F1C9F08FF2}" presName="parentText" presStyleLbl="node1" presStyleIdx="4" presStyleCnt="7">
        <dgm:presLayoutVars>
          <dgm:chMax val="0"/>
          <dgm:bulletEnabled val="1"/>
        </dgm:presLayoutVars>
      </dgm:prSet>
      <dgm:spPr/>
    </dgm:pt>
    <dgm:pt modelId="{2FC93C5F-01F3-4FF2-8724-4379D8435F59}" type="pres">
      <dgm:prSet presAssocID="{771AB38F-71B1-45CE-97E0-CCF2C9BB7DB7}" presName="spacer" presStyleCnt="0"/>
      <dgm:spPr/>
    </dgm:pt>
    <dgm:pt modelId="{46D4241A-2F72-4FA1-B7CB-0C6FB51A853E}" type="pres">
      <dgm:prSet presAssocID="{E2D9E5E0-9A7B-40B1-9FE1-8644EC9DED35}" presName="parentText" presStyleLbl="node1" presStyleIdx="5" presStyleCnt="7">
        <dgm:presLayoutVars>
          <dgm:chMax val="0"/>
          <dgm:bulletEnabled val="1"/>
        </dgm:presLayoutVars>
      </dgm:prSet>
      <dgm:spPr/>
    </dgm:pt>
    <dgm:pt modelId="{941C3E03-AF2E-4DFB-9913-5BDB97A8A207}" type="pres">
      <dgm:prSet presAssocID="{B84DC1F5-7DBE-4786-AC07-680BDB9D4775}" presName="spacer" presStyleCnt="0"/>
      <dgm:spPr/>
    </dgm:pt>
    <dgm:pt modelId="{396567AA-2892-45F8-825A-E79412BDCB9D}" type="pres">
      <dgm:prSet presAssocID="{BF45A660-062C-431B-840D-AD9F5E6BAA74}" presName="parentText" presStyleLbl="node1" presStyleIdx="6" presStyleCnt="7">
        <dgm:presLayoutVars>
          <dgm:chMax val="0"/>
          <dgm:bulletEnabled val="1"/>
        </dgm:presLayoutVars>
      </dgm:prSet>
      <dgm:spPr/>
    </dgm:pt>
  </dgm:ptLst>
  <dgm:cxnLst>
    <dgm:cxn modelId="{71340D35-B492-414B-9DFB-1CD605F86F1E}" type="presOf" srcId="{91A78737-FEFD-44D0-A543-F8FA38BA9340}" destId="{FC2EC4DF-6FC0-4B6D-948D-B5B89BE44E26}" srcOrd="0" destOrd="0" presId="urn:microsoft.com/office/officeart/2005/8/layout/vList2"/>
    <dgm:cxn modelId="{1943033A-F632-4C90-B0BA-8F4C3CFB2EF9}" srcId="{A883412E-ACDF-4959-8E89-1CA4D255C348}" destId="{97139F7C-8A02-425E-9990-07F1C9F08FF2}" srcOrd="4" destOrd="0" parTransId="{908687EF-B7EC-4F40-A5C2-5E1EC0BB1B18}" sibTransId="{771AB38F-71B1-45CE-97E0-CCF2C9BB7DB7}"/>
    <dgm:cxn modelId="{E6369E3F-091C-4118-AD25-E4A60EBAAD5B}" type="presOf" srcId="{17B918CE-85F2-478C-9036-6C9A929D3D07}" destId="{0FBEE360-F2B0-4B74-8C0E-DBD07E30DE30}" srcOrd="0" destOrd="0" presId="urn:microsoft.com/office/officeart/2005/8/layout/vList2"/>
    <dgm:cxn modelId="{537B1565-A37C-4E95-8ACF-14D9AE3F9650}" srcId="{A883412E-ACDF-4959-8E89-1CA4D255C348}" destId="{BF45A660-062C-431B-840D-AD9F5E6BAA74}" srcOrd="6" destOrd="0" parTransId="{26563334-F2D7-44F2-979C-4D945AC20117}" sibTransId="{9C6E3A58-36D4-4FFF-BD11-C77746B292ED}"/>
    <dgm:cxn modelId="{7EF29065-99A9-4559-9CD6-22EE8AF77E19}" type="presOf" srcId="{D6E1FE59-6413-4D23-ADF1-73C444469E24}" destId="{FE8855E1-9801-4395-B7C6-FA688ADBCBBF}" srcOrd="0" destOrd="0" presId="urn:microsoft.com/office/officeart/2005/8/layout/vList2"/>
    <dgm:cxn modelId="{C75FFF79-78DB-4D28-B999-A5E0405B1378}" type="presOf" srcId="{A883412E-ACDF-4959-8E89-1CA4D255C348}" destId="{D69812CA-2D07-41ED-82C9-3A1C83F3ECDE}" srcOrd="0" destOrd="0" presId="urn:microsoft.com/office/officeart/2005/8/layout/vList2"/>
    <dgm:cxn modelId="{5541DF7B-54B2-4EF7-BF98-37CCAC4C699F}" srcId="{A883412E-ACDF-4959-8E89-1CA4D255C348}" destId="{91A78737-FEFD-44D0-A543-F8FA38BA9340}" srcOrd="3" destOrd="0" parTransId="{CBAD6B5F-D63C-4F12-81CE-155988697765}" sibTransId="{06F1F67F-A25D-4B46-8DF2-E5D30E41E685}"/>
    <dgm:cxn modelId="{122F7884-7B55-4FBB-B757-F35C7D9B8031}" type="presOf" srcId="{BF45A660-062C-431B-840D-AD9F5E6BAA74}" destId="{396567AA-2892-45F8-825A-E79412BDCB9D}" srcOrd="0" destOrd="0" presId="urn:microsoft.com/office/officeart/2005/8/layout/vList2"/>
    <dgm:cxn modelId="{3F651E9F-10A3-46CD-A87F-5CE781F71D2A}" srcId="{A883412E-ACDF-4959-8E89-1CA4D255C348}" destId="{E2D9E5E0-9A7B-40B1-9FE1-8644EC9DED35}" srcOrd="5" destOrd="0" parTransId="{668646D7-2C77-4E0A-B5C5-6A4DDDD01053}" sibTransId="{B84DC1F5-7DBE-4786-AC07-680BDB9D4775}"/>
    <dgm:cxn modelId="{46F189A0-920A-4E90-B0D9-667E1724FA0A}" srcId="{A883412E-ACDF-4959-8E89-1CA4D255C348}" destId="{17B918CE-85F2-478C-9036-6C9A929D3D07}" srcOrd="0" destOrd="0" parTransId="{845874EA-126E-413B-AE96-00506A3222C9}" sibTransId="{2636BFAF-30FA-4D59-A00D-0CE4022070B5}"/>
    <dgm:cxn modelId="{616500AC-B5B0-4B34-94A0-DAE3808BAA03}" srcId="{A883412E-ACDF-4959-8E89-1CA4D255C348}" destId="{D6E1FE59-6413-4D23-ADF1-73C444469E24}" srcOrd="1" destOrd="0" parTransId="{B0304EF4-3B8B-4845-9742-42332604DCCD}" sibTransId="{18823E15-1AFB-45C9-8FE6-0319DA47F463}"/>
    <dgm:cxn modelId="{962C0AB3-67A6-481D-83D2-83D289DD9CE0}" type="presOf" srcId="{E2D9E5E0-9A7B-40B1-9FE1-8644EC9DED35}" destId="{46D4241A-2F72-4FA1-B7CB-0C6FB51A853E}" srcOrd="0" destOrd="0" presId="urn:microsoft.com/office/officeart/2005/8/layout/vList2"/>
    <dgm:cxn modelId="{D28212CA-5479-4153-B50E-51E2D2EC62AA}" type="presOf" srcId="{0CB1741D-263A-4850-9638-3A7FF22A2123}" destId="{F2325B09-D348-400E-A1EE-5A210F57C0A3}" srcOrd="0" destOrd="0" presId="urn:microsoft.com/office/officeart/2005/8/layout/vList2"/>
    <dgm:cxn modelId="{7E5302D6-9140-4FF7-AF1E-E457B1298AF7}" srcId="{A883412E-ACDF-4959-8E89-1CA4D255C348}" destId="{0CB1741D-263A-4850-9638-3A7FF22A2123}" srcOrd="2" destOrd="0" parTransId="{B55228A0-FCC7-4542-94CD-13B21283E877}" sibTransId="{6C062D25-644E-4002-A373-0D0EF8B5956F}"/>
    <dgm:cxn modelId="{FE42CBDB-F869-4D48-B31F-703B42BE4FEB}" type="presOf" srcId="{97139F7C-8A02-425E-9990-07F1C9F08FF2}" destId="{F95A9924-0041-4BC8-8E45-6DD14F055659}" srcOrd="0" destOrd="0" presId="urn:microsoft.com/office/officeart/2005/8/layout/vList2"/>
    <dgm:cxn modelId="{C8145A17-7AF3-4F4C-B033-4416E0BC47F5}" type="presParOf" srcId="{D69812CA-2D07-41ED-82C9-3A1C83F3ECDE}" destId="{0FBEE360-F2B0-4B74-8C0E-DBD07E30DE30}" srcOrd="0" destOrd="0" presId="urn:microsoft.com/office/officeart/2005/8/layout/vList2"/>
    <dgm:cxn modelId="{B57B839A-18FF-4A63-8734-F16AF84082E9}" type="presParOf" srcId="{D69812CA-2D07-41ED-82C9-3A1C83F3ECDE}" destId="{F8509D33-D5C6-4B92-BFA7-ACDF4CBDDA2B}" srcOrd="1" destOrd="0" presId="urn:microsoft.com/office/officeart/2005/8/layout/vList2"/>
    <dgm:cxn modelId="{F87C4E44-6070-481C-A1C1-27988AD69F53}" type="presParOf" srcId="{D69812CA-2D07-41ED-82C9-3A1C83F3ECDE}" destId="{FE8855E1-9801-4395-B7C6-FA688ADBCBBF}" srcOrd="2" destOrd="0" presId="urn:microsoft.com/office/officeart/2005/8/layout/vList2"/>
    <dgm:cxn modelId="{A9FC543C-DB02-4386-B312-45F27730D5BC}" type="presParOf" srcId="{D69812CA-2D07-41ED-82C9-3A1C83F3ECDE}" destId="{4F092D50-5F02-4065-9F05-BDBB2556EF16}" srcOrd="3" destOrd="0" presId="urn:microsoft.com/office/officeart/2005/8/layout/vList2"/>
    <dgm:cxn modelId="{CEB2D3B4-29AE-4972-9924-9DF30112757A}" type="presParOf" srcId="{D69812CA-2D07-41ED-82C9-3A1C83F3ECDE}" destId="{F2325B09-D348-400E-A1EE-5A210F57C0A3}" srcOrd="4" destOrd="0" presId="urn:microsoft.com/office/officeart/2005/8/layout/vList2"/>
    <dgm:cxn modelId="{EFD7578F-AFAE-425E-8766-C220084AC795}" type="presParOf" srcId="{D69812CA-2D07-41ED-82C9-3A1C83F3ECDE}" destId="{1AFB1E52-30F0-4771-B0C4-70E76340B358}" srcOrd="5" destOrd="0" presId="urn:microsoft.com/office/officeart/2005/8/layout/vList2"/>
    <dgm:cxn modelId="{982F4463-7B21-4E97-835E-0EBA8191CAFF}" type="presParOf" srcId="{D69812CA-2D07-41ED-82C9-3A1C83F3ECDE}" destId="{FC2EC4DF-6FC0-4B6D-948D-B5B89BE44E26}" srcOrd="6" destOrd="0" presId="urn:microsoft.com/office/officeart/2005/8/layout/vList2"/>
    <dgm:cxn modelId="{185D57A0-0518-4212-B074-DC0B4C4E84F9}" type="presParOf" srcId="{D69812CA-2D07-41ED-82C9-3A1C83F3ECDE}" destId="{FD153865-C442-4669-9D93-0353CF227F89}" srcOrd="7" destOrd="0" presId="urn:microsoft.com/office/officeart/2005/8/layout/vList2"/>
    <dgm:cxn modelId="{35593DD6-B695-4AB1-93F0-C5374D3EA684}" type="presParOf" srcId="{D69812CA-2D07-41ED-82C9-3A1C83F3ECDE}" destId="{F95A9924-0041-4BC8-8E45-6DD14F055659}" srcOrd="8" destOrd="0" presId="urn:microsoft.com/office/officeart/2005/8/layout/vList2"/>
    <dgm:cxn modelId="{5318C9E0-4CE1-4267-8336-9D90FC8CCA5D}" type="presParOf" srcId="{D69812CA-2D07-41ED-82C9-3A1C83F3ECDE}" destId="{2FC93C5F-01F3-4FF2-8724-4379D8435F59}" srcOrd="9" destOrd="0" presId="urn:microsoft.com/office/officeart/2005/8/layout/vList2"/>
    <dgm:cxn modelId="{EC8A6764-7A24-41C2-9096-793E50D02594}" type="presParOf" srcId="{D69812CA-2D07-41ED-82C9-3A1C83F3ECDE}" destId="{46D4241A-2F72-4FA1-B7CB-0C6FB51A853E}" srcOrd="10" destOrd="0" presId="urn:microsoft.com/office/officeart/2005/8/layout/vList2"/>
    <dgm:cxn modelId="{496023A2-2886-4F87-AD88-8146B465851F}" type="presParOf" srcId="{D69812CA-2D07-41ED-82C9-3A1C83F3ECDE}" destId="{941C3E03-AF2E-4DFB-9913-5BDB97A8A207}" srcOrd="11" destOrd="0" presId="urn:microsoft.com/office/officeart/2005/8/layout/vList2"/>
    <dgm:cxn modelId="{BFA5B3E7-A092-48FE-A917-959CF4711EFE}" type="presParOf" srcId="{D69812CA-2D07-41ED-82C9-3A1C83F3ECDE}" destId="{396567AA-2892-45F8-825A-E79412BDCB9D}"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EE360-F2B0-4B74-8C0E-DBD07E30DE30}">
      <dsp:nvSpPr>
        <dsp:cNvPr id="0" name=""/>
        <dsp:cNvSpPr/>
      </dsp:nvSpPr>
      <dsp:spPr>
        <a:xfrm>
          <a:off x="0" y="46156"/>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Ons Team</a:t>
          </a:r>
        </a:p>
      </dsp:txBody>
      <dsp:txXfrm>
        <a:off x="26930" y="73086"/>
        <a:ext cx="10605250" cy="497795"/>
      </dsp:txXfrm>
    </dsp:sp>
    <dsp:sp modelId="{FE8855E1-9801-4395-B7C6-FA688ADBCBBF}">
      <dsp:nvSpPr>
        <dsp:cNvPr id="0" name=""/>
        <dsp:cNvSpPr/>
      </dsp:nvSpPr>
      <dsp:spPr>
        <a:xfrm>
          <a:off x="0" y="664051"/>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De </a:t>
          </a:r>
          <a:r>
            <a:rPr lang="en-US" sz="2300" kern="1200" dirty="0" err="1"/>
            <a:t>Opdracht</a:t>
          </a:r>
          <a:r>
            <a:rPr lang="en-US" sz="2300" kern="1200" dirty="0"/>
            <a:t> en –</a:t>
          </a:r>
          <a:r>
            <a:rPr lang="en-US" sz="2300" kern="1200" dirty="0" err="1"/>
            <a:t>gever</a:t>
          </a:r>
          <a:endParaRPr lang="en-US" sz="2300" kern="1200" dirty="0"/>
        </a:p>
      </dsp:txBody>
      <dsp:txXfrm>
        <a:off x="26930" y="690981"/>
        <a:ext cx="10605250" cy="497795"/>
      </dsp:txXfrm>
    </dsp:sp>
    <dsp:sp modelId="{F2325B09-D348-400E-A1EE-5A210F57C0A3}">
      <dsp:nvSpPr>
        <dsp:cNvPr id="0" name=""/>
        <dsp:cNvSpPr/>
      </dsp:nvSpPr>
      <dsp:spPr>
        <a:xfrm>
          <a:off x="0" y="1281946"/>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err="1"/>
            <a:t>Onderzoekvraag</a:t>
          </a:r>
          <a:endParaRPr lang="en-US" sz="2300" kern="1200" dirty="0"/>
        </a:p>
      </dsp:txBody>
      <dsp:txXfrm>
        <a:off x="26930" y="1308876"/>
        <a:ext cx="10605250" cy="497795"/>
      </dsp:txXfrm>
    </dsp:sp>
    <dsp:sp modelId="{FC2EC4DF-6FC0-4B6D-948D-B5B89BE44E26}">
      <dsp:nvSpPr>
        <dsp:cNvPr id="0" name=""/>
        <dsp:cNvSpPr/>
      </dsp:nvSpPr>
      <dsp:spPr>
        <a:xfrm>
          <a:off x="0" y="1899841"/>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err="1"/>
            <a:t>Bronnen</a:t>
          </a:r>
          <a:endParaRPr lang="en-US" sz="2300" kern="1200" dirty="0"/>
        </a:p>
      </dsp:txBody>
      <dsp:txXfrm>
        <a:off x="26930" y="1926771"/>
        <a:ext cx="10605250" cy="497795"/>
      </dsp:txXfrm>
    </dsp:sp>
    <dsp:sp modelId="{F95A9924-0041-4BC8-8E45-6DD14F055659}">
      <dsp:nvSpPr>
        <dsp:cNvPr id="0" name=""/>
        <dsp:cNvSpPr/>
      </dsp:nvSpPr>
      <dsp:spPr>
        <a:xfrm>
          <a:off x="0" y="2517736"/>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Het Ontwerp</a:t>
          </a:r>
        </a:p>
      </dsp:txBody>
      <dsp:txXfrm>
        <a:off x="26930" y="2544666"/>
        <a:ext cx="10605250" cy="497795"/>
      </dsp:txXfrm>
    </dsp:sp>
    <dsp:sp modelId="{46D4241A-2F72-4FA1-B7CB-0C6FB51A853E}">
      <dsp:nvSpPr>
        <dsp:cNvPr id="0" name=""/>
        <dsp:cNvSpPr/>
      </dsp:nvSpPr>
      <dsp:spPr>
        <a:xfrm>
          <a:off x="0" y="3135631"/>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Uitslag/conclusie</a:t>
          </a:r>
        </a:p>
      </dsp:txBody>
      <dsp:txXfrm>
        <a:off x="26930" y="3162561"/>
        <a:ext cx="10605250" cy="497795"/>
      </dsp:txXfrm>
    </dsp:sp>
    <dsp:sp modelId="{396567AA-2892-45F8-825A-E79412BDCB9D}">
      <dsp:nvSpPr>
        <dsp:cNvPr id="0" name=""/>
        <dsp:cNvSpPr/>
      </dsp:nvSpPr>
      <dsp:spPr>
        <a:xfrm>
          <a:off x="0" y="3753526"/>
          <a:ext cx="1065911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Einde</a:t>
          </a:r>
        </a:p>
      </dsp:txBody>
      <dsp:txXfrm>
        <a:off x="26930" y="3780456"/>
        <a:ext cx="10605250"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6/19/2021</a:t>
            </a:fld>
            <a:endParaRPr lang="en-US"/>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66958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6/19/2021</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29994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6/19/2021</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29079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6/19/2021</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64958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6/19/2021</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53083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6/19/2021</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602948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6/19/2021</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959903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6/19/2021</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83816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6/19/2021</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74520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6/19/2021</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098210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6/19/2021</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45992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6/19/2021</a:t>
            </a:fld>
            <a:endParaRPr lang="en-US" sz="100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a:t>
            </a:fld>
            <a:endParaRPr lang="en-US" sz="100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90342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33E0473-C315-42D8-A82A-A2FE49DC6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D23A251-68F2-43E5-812B-4BBAE1AF5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pic>
        <p:nvPicPr>
          <p:cNvPr id="16" name="Picture 15" descr="Usain Bolt | Usain bolt, Usain bolt running, Sport quotes">
            <a:extLst>
              <a:ext uri="{FF2B5EF4-FFF2-40B4-BE49-F238E27FC236}">
                <a16:creationId xmlns:a16="http://schemas.microsoft.com/office/drawing/2014/main" id="{692BB631-6C30-4982-95F4-B84FB83A8ED3}"/>
              </a:ext>
            </a:extLst>
          </p:cNvPr>
          <p:cNvPicPr/>
          <p:nvPr/>
        </p:nvPicPr>
        <p:blipFill rotWithShape="1">
          <a:blip r:embed="rId2">
            <a:alphaModFix amt="40000"/>
            <a:extLst>
              <a:ext uri="{28A0092B-C50C-407E-A947-70E740481C1C}">
                <a14:useLocalDpi xmlns:a14="http://schemas.microsoft.com/office/drawing/2010/main" val="0"/>
              </a:ext>
            </a:extLst>
          </a:blip>
          <a:srcRect t="7830" r="-1" b="17150"/>
          <a:stretch/>
        </p:blipFill>
        <p:spPr>
          <a:xfrm>
            <a:off x="1525" y="10"/>
            <a:ext cx="12188951" cy="6857990"/>
          </a:xfrm>
          <a:prstGeom prst="rect">
            <a:avLst/>
          </a:prstGeom>
        </p:spPr>
      </p:pic>
      <p:grpSp>
        <p:nvGrpSpPr>
          <p:cNvPr id="36" name="decorative circle">
            <a:extLst>
              <a:ext uri="{FF2B5EF4-FFF2-40B4-BE49-F238E27FC236}">
                <a16:creationId xmlns:a16="http://schemas.microsoft.com/office/drawing/2014/main" id="{0350AF23-2606-421F-AB7B-23D9B48F3E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4102" y="236341"/>
            <a:ext cx="11340713" cy="5464029"/>
            <a:chOff x="314102" y="236341"/>
            <a:chExt cx="11340713" cy="5464029"/>
          </a:xfrm>
        </p:grpSpPr>
        <p:sp>
          <p:nvSpPr>
            <p:cNvPr id="37" name="Oval 36">
              <a:extLst>
                <a:ext uri="{FF2B5EF4-FFF2-40B4-BE49-F238E27FC236}">
                  <a16:creationId xmlns:a16="http://schemas.microsoft.com/office/drawing/2014/main" id="{526A544A-3C76-4502-A741-F4DB0E2CD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17B8593-D171-47B5-8D1A-E34E7B138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4102" y="304438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FEF60D4-64F6-450F-B86D-383EEA1C8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97D4A7C-B520-46CB-9A94-711F53997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2B7B976F-E84B-4936-90D7-C8298A5E7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1535" y="2516671"/>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C91FFEC-59DF-4D22-A925-F51520769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8931E95-0847-47E4-8AEC-312312A0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02046" y="539459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3C094915-EF93-49A0-9B90-C44FB9B50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08287" y="5160714"/>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36F92E8-F11B-47AD-BF4D-FF8C8F53965A}"/>
              </a:ext>
            </a:extLst>
          </p:cNvPr>
          <p:cNvSpPr>
            <a:spLocks noGrp="1"/>
          </p:cNvSpPr>
          <p:nvPr>
            <p:ph type="ctrTitle"/>
          </p:nvPr>
        </p:nvSpPr>
        <p:spPr>
          <a:xfrm>
            <a:off x="2562606" y="1122363"/>
            <a:ext cx="7063739" cy="2387600"/>
          </a:xfrm>
        </p:spPr>
        <p:txBody>
          <a:bodyPr>
            <a:normAutofit/>
          </a:bodyPr>
          <a:lstStyle/>
          <a:p>
            <a:r>
              <a:rPr lang="en-US">
                <a:solidFill>
                  <a:srgbClr val="FFFFFF"/>
                </a:solidFill>
              </a:rPr>
              <a:t>S.K.A.B Machine</a:t>
            </a:r>
            <a:endParaRPr lang="nl-NL">
              <a:solidFill>
                <a:srgbClr val="FFFFFF"/>
              </a:solidFill>
            </a:endParaRPr>
          </a:p>
        </p:txBody>
      </p:sp>
      <p:sp>
        <p:nvSpPr>
          <p:cNvPr id="3" name="Subtitle 2">
            <a:extLst>
              <a:ext uri="{FF2B5EF4-FFF2-40B4-BE49-F238E27FC236}">
                <a16:creationId xmlns:a16="http://schemas.microsoft.com/office/drawing/2014/main" id="{B81D6878-90F4-4C20-9130-9F453122221D}"/>
              </a:ext>
            </a:extLst>
          </p:cNvPr>
          <p:cNvSpPr>
            <a:spLocks noGrp="1"/>
          </p:cNvSpPr>
          <p:nvPr>
            <p:ph type="subTitle" idx="1"/>
          </p:nvPr>
        </p:nvSpPr>
        <p:spPr>
          <a:xfrm>
            <a:off x="2562606" y="3602038"/>
            <a:ext cx="7063739" cy="1655762"/>
          </a:xfrm>
        </p:spPr>
        <p:txBody>
          <a:bodyPr>
            <a:normAutofit/>
          </a:bodyPr>
          <a:lstStyle/>
          <a:p>
            <a:r>
              <a:rPr lang="en-US">
                <a:solidFill>
                  <a:srgbClr val="FFFFFF"/>
                </a:solidFill>
              </a:rPr>
              <a:t>Door: Sam, Kees, Anatoli en Bao Jian</a:t>
            </a:r>
            <a:endParaRPr lang="nl-NL">
              <a:solidFill>
                <a:srgbClr val="FFFFFF"/>
              </a:solidFill>
            </a:endParaRPr>
          </a:p>
        </p:txBody>
      </p:sp>
    </p:spTree>
    <p:extLst>
      <p:ext uri="{BB962C8B-B14F-4D97-AF65-F5344CB8AC3E}">
        <p14:creationId xmlns:p14="http://schemas.microsoft.com/office/powerpoint/2010/main" val="204164517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63372-D956-4A95-BEBA-2555FF4FB926}"/>
              </a:ext>
            </a:extLst>
          </p:cNvPr>
          <p:cNvSpPr>
            <a:spLocks noGrp="1"/>
          </p:cNvSpPr>
          <p:nvPr>
            <p:ph type="title"/>
          </p:nvPr>
        </p:nvSpPr>
        <p:spPr/>
        <p:txBody>
          <a:bodyPr/>
          <a:lstStyle/>
          <a:p>
            <a:pPr algn="ctr"/>
            <a:r>
              <a:rPr lang="en-US"/>
              <a:t>Inhoudsopgave</a:t>
            </a:r>
            <a:endParaRPr lang="nl-NL"/>
          </a:p>
        </p:txBody>
      </p:sp>
      <p:graphicFrame>
        <p:nvGraphicFramePr>
          <p:cNvPr id="23" name="Content Placeholder 2">
            <a:extLst>
              <a:ext uri="{FF2B5EF4-FFF2-40B4-BE49-F238E27FC236}">
                <a16:creationId xmlns:a16="http://schemas.microsoft.com/office/drawing/2014/main" id="{B0866F6F-8DEC-4A14-AAAF-127EDDAB9585}"/>
              </a:ext>
            </a:extLst>
          </p:cNvPr>
          <p:cNvGraphicFramePr>
            <a:graphicFrameLocks noGrp="1"/>
          </p:cNvGraphicFramePr>
          <p:nvPr>
            <p:ph idx="1"/>
            <p:extLst>
              <p:ext uri="{D42A27DB-BD31-4B8C-83A1-F6EECF244321}">
                <p14:modId xmlns:p14="http://schemas.microsoft.com/office/powerpoint/2010/main" val="3098024784"/>
              </p:ext>
            </p:extLst>
          </p:nvPr>
        </p:nvGraphicFramePr>
        <p:xfrm>
          <a:off x="777240" y="1825625"/>
          <a:ext cx="1065911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94758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BB4ECDFC-8958-4B83-B01F-58AEFB867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1D68778-F94A-4C5B-9118-3B992BB97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sp>
        <p:nvSpPr>
          <p:cNvPr id="2" name="Title 1">
            <a:extLst>
              <a:ext uri="{FF2B5EF4-FFF2-40B4-BE49-F238E27FC236}">
                <a16:creationId xmlns:a16="http://schemas.microsoft.com/office/drawing/2014/main" id="{8BA3351B-3BDE-46A5-AF51-B115ABAA75F6}"/>
              </a:ext>
            </a:extLst>
          </p:cNvPr>
          <p:cNvSpPr>
            <a:spLocks noGrp="1"/>
          </p:cNvSpPr>
          <p:nvPr>
            <p:ph type="title"/>
          </p:nvPr>
        </p:nvSpPr>
        <p:spPr>
          <a:xfrm>
            <a:off x="777240" y="777240"/>
            <a:ext cx="4606280" cy="2493876"/>
          </a:xfrm>
        </p:spPr>
        <p:txBody>
          <a:bodyPr anchor="b">
            <a:normAutofit/>
          </a:bodyPr>
          <a:lstStyle/>
          <a:p>
            <a:r>
              <a:rPr lang="en-US" sz="4400"/>
              <a:t>Ons Team</a:t>
            </a:r>
            <a:endParaRPr lang="nl-NL" sz="4400"/>
          </a:p>
        </p:txBody>
      </p:sp>
      <p:sp>
        <p:nvSpPr>
          <p:cNvPr id="3" name="Content Placeholder 2">
            <a:extLst>
              <a:ext uri="{FF2B5EF4-FFF2-40B4-BE49-F238E27FC236}">
                <a16:creationId xmlns:a16="http://schemas.microsoft.com/office/drawing/2014/main" id="{1AE611CB-D88C-4105-BED0-6B1881FB6E05}"/>
              </a:ext>
            </a:extLst>
          </p:cNvPr>
          <p:cNvSpPr>
            <a:spLocks noGrp="1"/>
          </p:cNvSpPr>
          <p:nvPr>
            <p:ph idx="1"/>
          </p:nvPr>
        </p:nvSpPr>
        <p:spPr>
          <a:xfrm>
            <a:off x="777240" y="3428999"/>
            <a:ext cx="4606280" cy="2747963"/>
          </a:xfrm>
        </p:spPr>
        <p:txBody>
          <a:bodyPr anchor="t">
            <a:normAutofit/>
          </a:bodyPr>
          <a:lstStyle/>
          <a:p>
            <a:r>
              <a:rPr lang="nl-NL" sz="1800"/>
              <a:t>Sam Schickler</a:t>
            </a:r>
          </a:p>
          <a:p>
            <a:r>
              <a:rPr lang="nl-NL" sz="1800"/>
              <a:t>Kees Scholten</a:t>
            </a:r>
          </a:p>
          <a:p>
            <a:r>
              <a:rPr lang="nl-NL" sz="1800"/>
              <a:t>Anatoli Zima </a:t>
            </a:r>
          </a:p>
          <a:p>
            <a:r>
              <a:rPr lang="nl-NL" sz="1800"/>
              <a:t>Boa Jian Rispens</a:t>
            </a:r>
          </a:p>
        </p:txBody>
      </p:sp>
      <p:grpSp>
        <p:nvGrpSpPr>
          <p:cNvPr id="47" name="decorative circles">
            <a:extLst>
              <a:ext uri="{FF2B5EF4-FFF2-40B4-BE49-F238E27FC236}">
                <a16:creationId xmlns:a16="http://schemas.microsoft.com/office/drawing/2014/main" id="{B29252B9-8F48-4CC0-A640-09C8A8C24E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8627" y="289695"/>
            <a:ext cx="5461374" cy="5966848"/>
            <a:chOff x="6008627" y="289695"/>
            <a:chExt cx="5461374" cy="5966848"/>
          </a:xfrm>
        </p:grpSpPr>
        <p:sp>
          <p:nvSpPr>
            <p:cNvPr id="48" name="Oval 47">
              <a:extLst>
                <a:ext uri="{FF2B5EF4-FFF2-40B4-BE49-F238E27FC236}">
                  <a16:creationId xmlns:a16="http://schemas.microsoft.com/office/drawing/2014/main" id="{28548D73-0AE2-434D-B75C-77D24F5EDC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3605" y="289695"/>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BC26AF4-B368-411A-BF70-74F07FA77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387281"/>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6BE4EEE7-FD25-4B68-819D-487E4D78F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790102"/>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6E52A4F8-9F27-4959-B733-FDA9FCA2E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654708"/>
              <a:ext cx="466441" cy="4664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F13DA742-C9EF-49AA-ADEB-553344930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407667"/>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group of people sitting on a bench&#10;&#10;Description automatically generated">
            <a:extLst>
              <a:ext uri="{FF2B5EF4-FFF2-40B4-BE49-F238E27FC236}">
                <a16:creationId xmlns:a16="http://schemas.microsoft.com/office/drawing/2014/main" id="{28553A96-F4F5-4FD0-8947-613A874CE44C}"/>
              </a:ext>
            </a:extLst>
          </p:cNvPr>
          <p:cNvPicPr>
            <a:picLocks noChangeAspect="1"/>
          </p:cNvPicPr>
          <p:nvPr/>
        </p:nvPicPr>
        <p:blipFill rotWithShape="1">
          <a:blip r:embed="rId2">
            <a:extLst>
              <a:ext uri="{28A0092B-C50C-407E-A947-70E740481C1C}">
                <a14:useLocalDpi xmlns:a14="http://schemas.microsoft.com/office/drawing/2010/main" val="0"/>
              </a:ext>
            </a:extLst>
          </a:blip>
          <a:srcRect t="11268" b="13732"/>
          <a:stretch/>
        </p:blipFill>
        <p:spPr>
          <a:xfrm>
            <a:off x="6306574" y="552339"/>
            <a:ext cx="5728174" cy="5728174"/>
          </a:xfrm>
          <a:custGeom>
            <a:avLst/>
            <a:gdLst/>
            <a:ahLst/>
            <a:cxnLst/>
            <a:rect l="l" t="t" r="r" b="b"/>
            <a:pathLst>
              <a:path w="3111160" h="3111160">
                <a:moveTo>
                  <a:pt x="1555580" y="0"/>
                </a:moveTo>
                <a:cubicBezTo>
                  <a:pt x="2414703" y="0"/>
                  <a:pt x="3111160" y="696457"/>
                  <a:pt x="3111160" y="1555580"/>
                </a:cubicBezTo>
                <a:cubicBezTo>
                  <a:pt x="3111160" y="2414703"/>
                  <a:pt x="2414703" y="3111160"/>
                  <a:pt x="1555580" y="3111160"/>
                </a:cubicBezTo>
                <a:cubicBezTo>
                  <a:pt x="696457" y="3111160"/>
                  <a:pt x="0" y="2414703"/>
                  <a:pt x="0" y="1555580"/>
                </a:cubicBezTo>
                <a:cubicBezTo>
                  <a:pt x="0" y="696457"/>
                  <a:pt x="696457" y="0"/>
                  <a:pt x="1555580" y="0"/>
                </a:cubicBezTo>
                <a:close/>
              </a:path>
            </a:pathLst>
          </a:custGeom>
        </p:spPr>
      </p:pic>
    </p:spTree>
    <p:extLst>
      <p:ext uri="{BB962C8B-B14F-4D97-AF65-F5344CB8AC3E}">
        <p14:creationId xmlns:p14="http://schemas.microsoft.com/office/powerpoint/2010/main" val="36208108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72">
            <a:extLst>
              <a:ext uri="{FF2B5EF4-FFF2-40B4-BE49-F238E27FC236}">
                <a16:creationId xmlns:a16="http://schemas.microsoft.com/office/drawing/2014/main" id="{8427DF8B-AF40-4916-BF81-7B4B1D6A0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74">
            <a:extLst>
              <a:ext uri="{FF2B5EF4-FFF2-40B4-BE49-F238E27FC236}">
                <a16:creationId xmlns:a16="http://schemas.microsoft.com/office/drawing/2014/main" id="{6AE0E191-47BD-46BD-846E-E994713F2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sp>
        <p:nvSpPr>
          <p:cNvPr id="2" name="Title 1">
            <a:extLst>
              <a:ext uri="{FF2B5EF4-FFF2-40B4-BE49-F238E27FC236}">
                <a16:creationId xmlns:a16="http://schemas.microsoft.com/office/drawing/2014/main" id="{C23F06C4-B8A8-4090-905D-0DC4DFABE38E}"/>
              </a:ext>
            </a:extLst>
          </p:cNvPr>
          <p:cNvSpPr>
            <a:spLocks noGrp="1"/>
          </p:cNvSpPr>
          <p:nvPr>
            <p:ph type="title"/>
          </p:nvPr>
        </p:nvSpPr>
        <p:spPr>
          <a:xfrm>
            <a:off x="621841" y="443964"/>
            <a:ext cx="5231387" cy="776250"/>
          </a:xfrm>
        </p:spPr>
        <p:txBody>
          <a:bodyPr anchor="b">
            <a:normAutofit fontScale="90000"/>
          </a:bodyPr>
          <a:lstStyle/>
          <a:p>
            <a:pPr algn="ctr"/>
            <a:r>
              <a:rPr lang="nl-NL" sz="4400"/>
              <a:t>De Opdracht en -gever   </a:t>
            </a:r>
          </a:p>
        </p:txBody>
      </p:sp>
      <p:sp>
        <p:nvSpPr>
          <p:cNvPr id="1030" name="Content Placeholder 1029">
            <a:extLst>
              <a:ext uri="{FF2B5EF4-FFF2-40B4-BE49-F238E27FC236}">
                <a16:creationId xmlns:a16="http://schemas.microsoft.com/office/drawing/2014/main" id="{0A6DDD98-1328-4EF8-B6A8-90676037FE1C}"/>
              </a:ext>
            </a:extLst>
          </p:cNvPr>
          <p:cNvSpPr>
            <a:spLocks noGrp="1"/>
          </p:cNvSpPr>
          <p:nvPr>
            <p:ph idx="1"/>
          </p:nvPr>
        </p:nvSpPr>
        <p:spPr>
          <a:xfrm>
            <a:off x="755650" y="1519673"/>
            <a:ext cx="5097578" cy="4736870"/>
          </a:xfrm>
        </p:spPr>
        <p:txBody>
          <a:bodyPr anchor="t">
            <a:normAutofit/>
          </a:bodyPr>
          <a:lstStyle/>
          <a:p>
            <a:r>
              <a:rPr lang="nl-NL" sz="1800" dirty="0">
                <a:effectLst/>
                <a:latin typeface="Calibri" panose="020F0502020204030204" pitchFamily="34" charset="0"/>
                <a:ea typeface="Calibri" panose="020F0502020204030204" pitchFamily="34" charset="0"/>
                <a:cs typeface="Segoe UI" panose="020B0502040204020203" pitchFamily="34" charset="0"/>
              </a:rPr>
              <a:t>In deze opdracht moesten we een trainingsmiddel/ trainingsmethode ontwerpen voor onze eigen gekozen sport.</a:t>
            </a:r>
          </a:p>
          <a:p>
            <a:r>
              <a:rPr lang="nl-NL" sz="1800" dirty="0">
                <a:latin typeface="Calibri" panose="020F0502020204030204" pitchFamily="34" charset="0"/>
                <a:ea typeface="Calibri" panose="020F0502020204030204" pitchFamily="34" charset="0"/>
                <a:cs typeface="Segoe UI" panose="020B0502040204020203" pitchFamily="34" charset="0"/>
              </a:rPr>
              <a:t>O</a:t>
            </a:r>
            <a:r>
              <a:rPr lang="nl-NL" sz="1800" dirty="0">
                <a:effectLst/>
                <a:latin typeface="Calibri" panose="020F0502020204030204" pitchFamily="34" charset="0"/>
                <a:ea typeface="Calibri" panose="020F0502020204030204" pitchFamily="34" charset="0"/>
                <a:cs typeface="Segoe UI" panose="020B0502040204020203" pitchFamily="34" charset="0"/>
              </a:rPr>
              <a:t>ns product moest voldoen aan de eisen van onze opdrachtgever.</a:t>
            </a:r>
          </a:p>
          <a:p>
            <a:endParaRPr lang="nl-NL" sz="1800" dirty="0">
              <a:effectLst/>
              <a:latin typeface="Calibri" panose="020F0502020204030204" pitchFamily="34" charset="0"/>
              <a:ea typeface="Calibri" panose="020F0502020204030204" pitchFamily="34" charset="0"/>
              <a:cs typeface="Segoe UI" panose="020B0502040204020203" pitchFamily="34" charset="0"/>
            </a:endParaRPr>
          </a:p>
          <a:p>
            <a:r>
              <a:rPr lang="nl-NL" sz="1800" dirty="0">
                <a:latin typeface="Calibri" panose="020F0502020204030204" pitchFamily="34" charset="0"/>
                <a:cs typeface="Segoe UI" panose="020B0502040204020203" pitchFamily="34" charset="0"/>
              </a:rPr>
              <a:t>Onze opdrachtgever is </a:t>
            </a:r>
            <a:r>
              <a:rPr lang="en-US" sz="1800" dirty="0"/>
              <a:t>Sylvester Tanoh.</a:t>
            </a:r>
          </a:p>
          <a:p>
            <a:r>
              <a:rPr lang="en-US" sz="1800" dirty="0"/>
              <a:t>Sylvester is een trainer </a:t>
            </a:r>
            <a:r>
              <a:rPr lang="en-US" sz="1800" dirty="0" err="1"/>
              <a:t>bij</a:t>
            </a:r>
            <a:r>
              <a:rPr lang="en-US" sz="1800" dirty="0"/>
              <a:t> de club AV23. </a:t>
            </a:r>
          </a:p>
          <a:p>
            <a:r>
              <a:rPr lang="en-US" sz="1800" dirty="0"/>
              <a:t>We </a:t>
            </a:r>
            <a:r>
              <a:rPr lang="en-US" sz="1800" dirty="0" err="1"/>
              <a:t>hebben</a:t>
            </a:r>
            <a:r>
              <a:rPr lang="en-US" sz="1800" dirty="0"/>
              <a:t> twee </a:t>
            </a:r>
            <a:r>
              <a:rPr lang="en-US" sz="1800" dirty="0" err="1"/>
              <a:t>zoomcalls</a:t>
            </a:r>
            <a:r>
              <a:rPr lang="en-US" sz="1800" dirty="0"/>
              <a:t> met Sylvester </a:t>
            </a:r>
            <a:r>
              <a:rPr lang="en-US" sz="1800" dirty="0" err="1"/>
              <a:t>gedaan</a:t>
            </a:r>
            <a:r>
              <a:rPr lang="en-US" sz="1800" dirty="0"/>
              <a:t> </a:t>
            </a:r>
            <a:r>
              <a:rPr lang="en-US" sz="1800" dirty="0" err="1"/>
              <a:t>voor</a:t>
            </a:r>
            <a:r>
              <a:rPr lang="en-US" sz="1800" dirty="0"/>
              <a:t> feedback.</a:t>
            </a:r>
          </a:p>
          <a:p>
            <a:r>
              <a:rPr lang="en-US" sz="1800" dirty="0" err="1"/>
              <a:t>Zijn</a:t>
            </a:r>
            <a:r>
              <a:rPr lang="en-US" sz="1800" dirty="0"/>
              <a:t> feedback was </a:t>
            </a:r>
            <a:r>
              <a:rPr lang="en-US" sz="1800" dirty="0" err="1"/>
              <a:t>nuttig</a:t>
            </a:r>
            <a:r>
              <a:rPr lang="en-US" sz="1800" dirty="0"/>
              <a:t> en </a:t>
            </a:r>
            <a:r>
              <a:rPr lang="en-US" sz="1800" dirty="0" err="1"/>
              <a:t>interesant</a:t>
            </a:r>
            <a:r>
              <a:rPr lang="en-US" sz="1800" dirty="0"/>
              <a:t> om </a:t>
            </a:r>
            <a:r>
              <a:rPr lang="en-US" sz="1800" dirty="0" err="1"/>
              <a:t>te</a:t>
            </a:r>
            <a:r>
              <a:rPr lang="en-US" sz="1800" dirty="0"/>
              <a:t> </a:t>
            </a:r>
            <a:r>
              <a:rPr lang="en-US" sz="1800" dirty="0" err="1"/>
              <a:t>verwerken</a:t>
            </a:r>
            <a:r>
              <a:rPr lang="en-US" sz="1800" dirty="0"/>
              <a:t> in </a:t>
            </a:r>
            <a:r>
              <a:rPr lang="en-US" sz="1800" dirty="0" err="1"/>
              <a:t>ons</a:t>
            </a:r>
            <a:r>
              <a:rPr lang="en-US" sz="1800" dirty="0"/>
              <a:t> project.</a:t>
            </a:r>
          </a:p>
          <a:p>
            <a:endParaRPr lang="en-US" sz="1800" dirty="0"/>
          </a:p>
        </p:txBody>
      </p:sp>
      <p:sp>
        <p:nvSpPr>
          <p:cNvPr id="1031" name="Oval 1">
            <a:extLst>
              <a:ext uri="{FF2B5EF4-FFF2-40B4-BE49-F238E27FC236}">
                <a16:creationId xmlns:a16="http://schemas.microsoft.com/office/drawing/2014/main" id="{D60DC0FE-B192-4898-9A42-DD3CA1061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068" y="1214970"/>
            <a:ext cx="5716933" cy="5643030"/>
          </a:xfrm>
          <a:custGeom>
            <a:avLst/>
            <a:gdLst>
              <a:gd name="connsiteX0" fmla="*/ 3371933 w 5716933"/>
              <a:gd name="connsiteY0" fmla="*/ 0 h 5643030"/>
              <a:gd name="connsiteX1" fmla="*/ 5516795 w 5716933"/>
              <a:gd name="connsiteY1" fmla="*/ 769986 h 5643030"/>
              <a:gd name="connsiteX2" fmla="*/ 5716933 w 5716933"/>
              <a:gd name="connsiteY2" fmla="*/ 951883 h 5643030"/>
              <a:gd name="connsiteX3" fmla="*/ 5716933 w 5716933"/>
              <a:gd name="connsiteY3" fmla="*/ 5643030 h 5643030"/>
              <a:gd name="connsiteX4" fmla="*/ 884716 w 5716933"/>
              <a:gd name="connsiteY4" fmla="*/ 5643030 h 5643030"/>
              <a:gd name="connsiteX5" fmla="*/ 769986 w 5716933"/>
              <a:gd name="connsiteY5" fmla="*/ 5516796 h 5643030"/>
              <a:gd name="connsiteX6" fmla="*/ 0 w 5716933"/>
              <a:gd name="connsiteY6" fmla="*/ 3371933 h 5643030"/>
              <a:gd name="connsiteX7" fmla="*/ 3371933 w 5716933"/>
              <a:gd name="connsiteY7" fmla="*/ 0 h 564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6933" h="5643030">
                <a:moveTo>
                  <a:pt x="3371933" y="0"/>
                </a:moveTo>
                <a:cubicBezTo>
                  <a:pt x="4186675" y="0"/>
                  <a:pt x="4933927" y="288960"/>
                  <a:pt x="5516795" y="769986"/>
                </a:cubicBezTo>
                <a:lnTo>
                  <a:pt x="5716933" y="951883"/>
                </a:lnTo>
                <a:lnTo>
                  <a:pt x="5716933" y="5643030"/>
                </a:lnTo>
                <a:lnTo>
                  <a:pt x="884716" y="5643030"/>
                </a:lnTo>
                <a:lnTo>
                  <a:pt x="769986" y="5516796"/>
                </a:lnTo>
                <a:cubicBezTo>
                  <a:pt x="288960" y="4933927"/>
                  <a:pt x="0" y="4186675"/>
                  <a:pt x="0" y="3371933"/>
                </a:cubicBezTo>
                <a:cubicBezTo>
                  <a:pt x="0" y="1509666"/>
                  <a:pt x="1509666" y="0"/>
                  <a:pt x="33719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grpSp>
        <p:nvGrpSpPr>
          <p:cNvPr id="1032" name="decorative circles">
            <a:extLst>
              <a:ext uri="{FF2B5EF4-FFF2-40B4-BE49-F238E27FC236}">
                <a16:creationId xmlns:a16="http://schemas.microsoft.com/office/drawing/2014/main" id="{47154ABD-A760-4C29-A394-422706C2C0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8627" y="289695"/>
            <a:ext cx="5228154" cy="5966848"/>
            <a:chOff x="6008627" y="289695"/>
            <a:chExt cx="5228154" cy="5966848"/>
          </a:xfrm>
        </p:grpSpPr>
        <p:sp>
          <p:nvSpPr>
            <p:cNvPr id="1033" name="Oval 79">
              <a:extLst>
                <a:ext uri="{FF2B5EF4-FFF2-40B4-BE49-F238E27FC236}">
                  <a16:creationId xmlns:a16="http://schemas.microsoft.com/office/drawing/2014/main" id="{87E907A3-04C3-40DF-AF5B-74DFD9858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3605" y="289695"/>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Oval 80">
              <a:extLst>
                <a:ext uri="{FF2B5EF4-FFF2-40B4-BE49-F238E27FC236}">
                  <a16:creationId xmlns:a16="http://schemas.microsoft.com/office/drawing/2014/main" id="{6C341F19-78FA-4078-B1AD-5E1646DD0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387281"/>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Oval 81">
              <a:extLst>
                <a:ext uri="{FF2B5EF4-FFF2-40B4-BE49-F238E27FC236}">
                  <a16:creationId xmlns:a16="http://schemas.microsoft.com/office/drawing/2014/main" id="{D6E0C6E1-CEDB-4511-B675-C5C48112E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790102"/>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Oval 82">
              <a:extLst>
                <a:ext uri="{FF2B5EF4-FFF2-40B4-BE49-F238E27FC236}">
                  <a16:creationId xmlns:a16="http://schemas.microsoft.com/office/drawing/2014/main" id="{C863F213-E875-41B8-A148-A90BCD837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70340" y="674287"/>
              <a:ext cx="466441" cy="4664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Oval 83">
              <a:extLst>
                <a:ext uri="{FF2B5EF4-FFF2-40B4-BE49-F238E27FC236}">
                  <a16:creationId xmlns:a16="http://schemas.microsoft.com/office/drawing/2014/main" id="{26FF8E98-A1E7-49FB-95C2-4518E16B5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407667"/>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Atletiek Vereniging 1923 – atletiek en hardlopen in Amsterdam-Oost, IJburg,  Diemen en Weesp">
            <a:extLst>
              <a:ext uri="{FF2B5EF4-FFF2-40B4-BE49-F238E27FC236}">
                <a16:creationId xmlns:a16="http://schemas.microsoft.com/office/drawing/2014/main" id="{C0B20AB3-EB34-4A6A-8F2B-AD76E4E45AD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99594" y="2494866"/>
            <a:ext cx="3536756" cy="3508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6568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96E11-4820-4202-84E0-0B1163B84D49}"/>
              </a:ext>
            </a:extLst>
          </p:cNvPr>
          <p:cNvSpPr>
            <a:spLocks noGrp="1"/>
          </p:cNvSpPr>
          <p:nvPr>
            <p:ph type="title"/>
          </p:nvPr>
        </p:nvSpPr>
        <p:spPr/>
        <p:txBody>
          <a:bodyPr/>
          <a:lstStyle/>
          <a:p>
            <a:r>
              <a:rPr lang="nl-NL"/>
              <a:t>Onderzoekvraag</a:t>
            </a:r>
          </a:p>
        </p:txBody>
      </p:sp>
      <p:sp>
        <p:nvSpPr>
          <p:cNvPr id="3" name="Tijdelijke aanduiding voor inhoud 2">
            <a:extLst>
              <a:ext uri="{FF2B5EF4-FFF2-40B4-BE49-F238E27FC236}">
                <a16:creationId xmlns:a16="http://schemas.microsoft.com/office/drawing/2014/main" id="{2896EC7D-6CDA-42D7-9354-8D40B7261134}"/>
              </a:ext>
            </a:extLst>
          </p:cNvPr>
          <p:cNvSpPr>
            <a:spLocks noGrp="1"/>
          </p:cNvSpPr>
          <p:nvPr>
            <p:ph idx="1"/>
          </p:nvPr>
        </p:nvSpPr>
        <p:spPr/>
        <p:txBody>
          <a:bodyPr vert="horz" lIns="91440" tIns="45720" rIns="91440" bIns="45720" rtlCol="0" anchor="t">
            <a:normAutofit fontScale="92500" lnSpcReduction="20000"/>
          </a:bodyPr>
          <a:lstStyle/>
          <a:p>
            <a:r>
              <a:rPr lang="nl-NL" b="1" dirty="0"/>
              <a:t> Hoe kunnen we de explosiviteit en reactiesnelheid verbeteren op de 100 meter sprint?</a:t>
            </a:r>
          </a:p>
          <a:p>
            <a:endParaRPr lang="nl-NL" b="1" dirty="0"/>
          </a:p>
          <a:p>
            <a:r>
              <a:rPr lang="nl-NL" b="1" dirty="0"/>
              <a:t>Onze hypothese: Wij denken dat het zou kunnen met een apparaat waar je explosiviteit en reactiesnelheid samen kan voegen en dus 2 in 1 kan doen. </a:t>
            </a:r>
          </a:p>
          <a:p>
            <a:pPr>
              <a:buClr>
                <a:srgbClr val="467C7E"/>
              </a:buClr>
            </a:pPr>
            <a:endParaRPr lang="nl-NL" dirty="0">
              <a:cs typeface="Calibri"/>
            </a:endParaRPr>
          </a:p>
          <a:p>
            <a:pPr>
              <a:buClr>
                <a:srgbClr val="467C7E"/>
              </a:buClr>
            </a:pPr>
            <a:r>
              <a:rPr lang="nl-NL" dirty="0">
                <a:cs typeface="Calibri"/>
              </a:rPr>
              <a:t>Deze vraag vroegen we aan onze opdrachtgever en ook opgezocht in google. Ze noemde een aantal punten die belangrijk zijn op de 100 meter sprint. Zo kwamen de volgende punten naar voren:</a:t>
            </a:r>
          </a:p>
          <a:p>
            <a:pPr marL="457200" indent="-457200">
              <a:buClr>
                <a:srgbClr val="467C7E"/>
              </a:buClr>
              <a:buAutoNum type="arabicPeriod"/>
            </a:pPr>
            <a:r>
              <a:rPr lang="nl-NL" dirty="0">
                <a:cs typeface="Calibri"/>
              </a:rPr>
              <a:t>Explosiviteit</a:t>
            </a:r>
          </a:p>
          <a:p>
            <a:pPr marL="457200" indent="-457200">
              <a:buClr>
                <a:srgbClr val="467C7E"/>
              </a:buClr>
              <a:buAutoNum type="arabicPeriod"/>
            </a:pPr>
            <a:r>
              <a:rPr lang="nl-NL" dirty="0">
                <a:cs typeface="Calibri"/>
              </a:rPr>
              <a:t>Reactie</a:t>
            </a:r>
          </a:p>
          <a:p>
            <a:pPr marL="457200" indent="-457200">
              <a:buClr>
                <a:srgbClr val="467C7E"/>
              </a:buClr>
              <a:buAutoNum type="arabicPeriod"/>
            </a:pPr>
            <a:r>
              <a:rPr lang="nl-NL" dirty="0">
                <a:cs typeface="Calibri"/>
              </a:rPr>
              <a:t>Houding</a:t>
            </a:r>
          </a:p>
          <a:p>
            <a:pPr marL="457200" indent="-457200">
              <a:buClr>
                <a:srgbClr val="467C7E"/>
              </a:buClr>
              <a:buAutoNum type="arabicPeriod"/>
            </a:pPr>
            <a:r>
              <a:rPr lang="nl-NL" dirty="0">
                <a:cs typeface="Calibri"/>
              </a:rPr>
              <a:t>Conditie</a:t>
            </a:r>
          </a:p>
          <a:p>
            <a:pPr marL="457200" indent="-457200">
              <a:buClr>
                <a:srgbClr val="467C7E"/>
              </a:buClr>
              <a:buAutoNum type="arabicPeriod"/>
            </a:pPr>
            <a:r>
              <a:rPr lang="nl-NL" dirty="0">
                <a:cs typeface="Calibri"/>
              </a:rPr>
              <a:t>Veel trainen op kracht</a:t>
            </a:r>
          </a:p>
          <a:p>
            <a:pPr marL="457200" indent="-457200">
              <a:buClr>
                <a:srgbClr val="467C7E"/>
              </a:buClr>
              <a:buAutoNum type="arabicPeriod"/>
            </a:pPr>
            <a:r>
              <a:rPr lang="nl-NL" dirty="0">
                <a:cs typeface="Calibri"/>
              </a:rPr>
              <a:t>Constante snelheid (niet jezelf kapot rennen in de eerste 50 meter en dan de laatste 50 meter afrafelen zorg ervoor dat je constant blijft).</a:t>
            </a:r>
          </a:p>
          <a:p>
            <a:pPr marL="457200" indent="-457200">
              <a:buClr>
                <a:srgbClr val="467C7E"/>
              </a:buClr>
              <a:buAutoNum type="arabicPeriod"/>
            </a:pPr>
            <a:endParaRPr lang="nl-NL" dirty="0">
              <a:cs typeface="Calibri"/>
            </a:endParaRPr>
          </a:p>
          <a:p>
            <a:pPr marL="457200" indent="-457200">
              <a:buClr>
                <a:srgbClr val="467C7E"/>
              </a:buClr>
              <a:buAutoNum type="arabicPeriod"/>
            </a:pPr>
            <a:endParaRPr lang="nl-NL" dirty="0">
              <a:cs typeface="Calibri"/>
            </a:endParaRPr>
          </a:p>
        </p:txBody>
      </p:sp>
    </p:spTree>
    <p:extLst>
      <p:ext uri="{BB962C8B-B14F-4D97-AF65-F5344CB8AC3E}">
        <p14:creationId xmlns:p14="http://schemas.microsoft.com/office/powerpoint/2010/main" val="24492035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E49117-5559-454A-BB3E-0F74329F7043}"/>
              </a:ext>
            </a:extLst>
          </p:cNvPr>
          <p:cNvSpPr>
            <a:spLocks noGrp="1"/>
          </p:cNvSpPr>
          <p:nvPr>
            <p:ph type="title"/>
          </p:nvPr>
        </p:nvSpPr>
        <p:spPr/>
        <p:txBody>
          <a:bodyPr/>
          <a:lstStyle/>
          <a:p>
            <a:r>
              <a:rPr lang="nl-NL"/>
              <a:t>Bronnen</a:t>
            </a:r>
          </a:p>
        </p:txBody>
      </p:sp>
      <p:sp>
        <p:nvSpPr>
          <p:cNvPr id="3" name="Tijdelijke aanduiding voor inhoud 2">
            <a:extLst>
              <a:ext uri="{FF2B5EF4-FFF2-40B4-BE49-F238E27FC236}">
                <a16:creationId xmlns:a16="http://schemas.microsoft.com/office/drawing/2014/main" id="{C4BC20E4-FB01-43AB-97BF-2B8EA762EA0A}"/>
              </a:ext>
            </a:extLst>
          </p:cNvPr>
          <p:cNvSpPr>
            <a:spLocks noGrp="1"/>
          </p:cNvSpPr>
          <p:nvPr>
            <p:ph idx="1"/>
          </p:nvPr>
        </p:nvSpPr>
        <p:spPr/>
        <p:txBody>
          <a:bodyPr vert="horz" lIns="91440" tIns="45720" rIns="91440" bIns="45720" rtlCol="0" anchor="t">
            <a:normAutofit/>
          </a:bodyPr>
          <a:lstStyle/>
          <a:p>
            <a:r>
              <a:rPr lang="nl-NL">
                <a:cs typeface="Calibri"/>
              </a:rPr>
              <a:t>Wij hebben de bron google gebruikt om op te zoeken welke trainingsmethodes er al zijn om de reactietijd en explosiviteit te verbeteren. Hieruit zijn we op onderzoek gegaan om ons eind ontwerp te maken. </a:t>
            </a:r>
          </a:p>
          <a:p>
            <a:r>
              <a:rPr lang="nl-NL">
                <a:cs typeface="Calibri"/>
              </a:rPr>
              <a:t>Onze opdrachtgever had een aantal eisen. Deze hebben we in ons ontwerp gevoegd en zijn we op ons eind product gekomen.</a:t>
            </a:r>
          </a:p>
          <a:p>
            <a:pPr>
              <a:buClr>
                <a:srgbClr val="467C7E"/>
              </a:buClr>
            </a:pPr>
            <a:endParaRPr lang="nl-NL">
              <a:cs typeface="Calibri"/>
            </a:endParaRPr>
          </a:p>
          <a:p>
            <a:pPr>
              <a:buClr>
                <a:srgbClr val="467C7E"/>
              </a:buClr>
            </a:pPr>
            <a:r>
              <a:rPr lang="nl-NL">
                <a:cs typeface="Calibri"/>
              </a:rPr>
              <a:t>Eisen die hij gaf: </a:t>
            </a:r>
          </a:p>
          <a:p>
            <a:pPr marL="457200" indent="-457200">
              <a:buClr>
                <a:srgbClr val="467C7E"/>
              </a:buClr>
              <a:buAutoNum type="arabicPeriod"/>
            </a:pPr>
            <a:r>
              <a:rPr lang="nl-NL">
                <a:cs typeface="Calibri"/>
              </a:rPr>
              <a:t>Maak het voor elke leeftijd mogelijk om het te gebruiken</a:t>
            </a:r>
          </a:p>
          <a:p>
            <a:pPr marL="457200" indent="-457200">
              <a:buClr>
                <a:srgbClr val="467C7E"/>
              </a:buClr>
              <a:buAutoNum type="arabicPeriod"/>
            </a:pPr>
            <a:r>
              <a:rPr lang="nl-NL">
                <a:cs typeface="Calibri"/>
              </a:rPr>
              <a:t>Zorg ervoor dat er verschillende modus op het apparaat zijn licht zwaar groot klein etc.</a:t>
            </a:r>
          </a:p>
          <a:p>
            <a:pPr marL="457200" indent="-457200">
              <a:buClr>
                <a:srgbClr val="467C7E"/>
              </a:buClr>
              <a:buAutoNum type="arabicPeriod"/>
            </a:pPr>
            <a:r>
              <a:rPr lang="nl-NL">
                <a:cs typeface="Calibri"/>
              </a:rPr>
              <a:t>Het moet niet te groot en uitgebreid zijn hou het simpel.</a:t>
            </a:r>
          </a:p>
          <a:p>
            <a:pPr marL="457200" indent="-457200">
              <a:buClr>
                <a:srgbClr val="467C7E"/>
              </a:buClr>
              <a:buAutoNum type="arabicPeriod"/>
            </a:pPr>
            <a:r>
              <a:rPr lang="nl-NL">
                <a:cs typeface="Calibri"/>
              </a:rPr>
              <a:t>Zorg ervoor dat het erg actief is, geef weerstand en maak het niet te makkelijk</a:t>
            </a:r>
          </a:p>
          <a:p>
            <a:pPr marL="457200" indent="-457200">
              <a:buClr>
                <a:srgbClr val="467C7E"/>
              </a:buClr>
              <a:buAutoNum type="arabicPeriod"/>
            </a:pPr>
            <a:endParaRPr lang="nl-NL">
              <a:cs typeface="Calibri"/>
            </a:endParaRPr>
          </a:p>
        </p:txBody>
      </p:sp>
    </p:spTree>
    <p:extLst>
      <p:ext uri="{BB962C8B-B14F-4D97-AF65-F5344CB8AC3E}">
        <p14:creationId xmlns:p14="http://schemas.microsoft.com/office/powerpoint/2010/main" val="3278000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99B5B3C5-A599-465B-B2B9-866E8B208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5C84982-7DD0-43B1-8A2D-BFA4DF1B4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grpSp>
        <p:nvGrpSpPr>
          <p:cNvPr id="18" name="Decorative Circles">
            <a:extLst>
              <a:ext uri="{FF2B5EF4-FFF2-40B4-BE49-F238E27FC236}">
                <a16:creationId xmlns:a16="http://schemas.microsoft.com/office/drawing/2014/main" id="{1D912E1C-3BBA-42F0-A3EE-FEC382E723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2001" cy="6858001"/>
            <a:chOff x="-1" y="-1"/>
            <a:chExt cx="12192001" cy="6858001"/>
          </a:xfrm>
        </p:grpSpPr>
        <p:sp>
          <p:nvSpPr>
            <p:cNvPr id="19" name="Oval 18">
              <a:extLst>
                <a:ext uri="{FF2B5EF4-FFF2-40B4-BE49-F238E27FC236}">
                  <a16:creationId xmlns:a16="http://schemas.microsoft.com/office/drawing/2014/main" id="{2FEEAC76-E273-46A8-8F8E-CE59860FE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9">
              <a:extLst>
                <a:ext uri="{FF2B5EF4-FFF2-40B4-BE49-F238E27FC236}">
                  <a16:creationId xmlns:a16="http://schemas.microsoft.com/office/drawing/2014/main" id="{76594A0E-9400-45AD-A431-1DA1C0B28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20">
              <a:extLst>
                <a:ext uri="{FF2B5EF4-FFF2-40B4-BE49-F238E27FC236}">
                  <a16:creationId xmlns:a16="http://schemas.microsoft.com/office/drawing/2014/main" id="{20916D6C-D32F-42B6-8512-CD5EDB8F2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21">
              <a:extLst>
                <a:ext uri="{FF2B5EF4-FFF2-40B4-BE49-F238E27FC236}">
                  <a16:creationId xmlns:a16="http://schemas.microsoft.com/office/drawing/2014/main" id="{3834846D-59C6-40F4-907C-F1A4689B5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22">
              <a:extLst>
                <a:ext uri="{FF2B5EF4-FFF2-40B4-BE49-F238E27FC236}">
                  <a16:creationId xmlns:a16="http://schemas.microsoft.com/office/drawing/2014/main" id="{5A257CDF-2E36-4DC7-8EE4-5CD8F8ECAC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23">
              <a:extLst>
                <a:ext uri="{FF2B5EF4-FFF2-40B4-BE49-F238E27FC236}">
                  <a16:creationId xmlns:a16="http://schemas.microsoft.com/office/drawing/2014/main" id="{D5B26E0E-A115-4AE2-82D8-76BB93CC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24">
              <a:extLst>
                <a:ext uri="{FF2B5EF4-FFF2-40B4-BE49-F238E27FC236}">
                  <a16:creationId xmlns:a16="http://schemas.microsoft.com/office/drawing/2014/main" id="{755058DB-7E01-4E95-BF59-983AA1BBB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25">
              <a:extLst>
                <a:ext uri="{FF2B5EF4-FFF2-40B4-BE49-F238E27FC236}">
                  <a16:creationId xmlns:a16="http://schemas.microsoft.com/office/drawing/2014/main" id="{A810F7E2-23F3-44D6-B09E-71E5565360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9D5C391-E1DB-410A-A78C-ED3BBDFF0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7C4944D-9373-4283-BCAA-927A03166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804C521-2D9F-4CE4-AFD3-D4F1551FEC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30" name="Freeform: Shape 29">
              <a:extLst>
                <a:ext uri="{FF2B5EF4-FFF2-40B4-BE49-F238E27FC236}">
                  <a16:creationId xmlns:a16="http://schemas.microsoft.com/office/drawing/2014/main" id="{755AC65C-13EF-4182-AA3C-62BE165C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31" name="Freeform: Shape 30">
              <a:extLst>
                <a:ext uri="{FF2B5EF4-FFF2-40B4-BE49-F238E27FC236}">
                  <a16:creationId xmlns:a16="http://schemas.microsoft.com/office/drawing/2014/main" id="{E40DA8D2-FA4B-4282-9D44-48C27B63A1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sp>
          <p:nvSpPr>
            <p:cNvPr id="55" name="Oval 31">
              <a:extLst>
                <a:ext uri="{FF2B5EF4-FFF2-40B4-BE49-F238E27FC236}">
                  <a16:creationId xmlns:a16="http://schemas.microsoft.com/office/drawing/2014/main" id="{99065014-CB18-414D-A527-31ECC457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6" name="Freeform: Shape 32">
              <a:extLst>
                <a:ext uri="{FF2B5EF4-FFF2-40B4-BE49-F238E27FC236}">
                  <a16:creationId xmlns:a16="http://schemas.microsoft.com/office/drawing/2014/main" id="{8F39E27A-56C1-4328-8DF1-2DA147C78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schemeClr val="bg1"/>
                </a:solidFill>
                <a:latin typeface="+mj-lt"/>
              </a:endParaRPr>
            </a:p>
          </p:txBody>
        </p:sp>
      </p:grpSp>
      <p:sp useBgFill="1">
        <p:nvSpPr>
          <p:cNvPr id="35" name="Rectangle 34">
            <a:extLst>
              <a:ext uri="{FF2B5EF4-FFF2-40B4-BE49-F238E27FC236}">
                <a16:creationId xmlns:a16="http://schemas.microsoft.com/office/drawing/2014/main" id="{94DA0203-BFB4-49DB-A205-51AD7549D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Content Placeholder 4" descr="A picture containing outdoor, ground, park&#10;&#10;Description automatically generated">
            <a:extLst>
              <a:ext uri="{FF2B5EF4-FFF2-40B4-BE49-F238E27FC236}">
                <a16:creationId xmlns:a16="http://schemas.microsoft.com/office/drawing/2014/main" id="{70D2DB3B-D734-4B33-A712-1E41D72EF9DD}"/>
              </a:ext>
            </a:extLst>
          </p:cNvPr>
          <p:cNvPicPr>
            <a:picLocks noGrp="1" noChangeAspect="1"/>
          </p:cNvPicPr>
          <p:nvPr>
            <p:ph idx="1"/>
          </p:nvPr>
        </p:nvPicPr>
        <p:blipFill rotWithShape="1">
          <a:blip r:embed="rId2">
            <a:alphaModFix/>
            <a:extLst>
              <a:ext uri="{28A0092B-C50C-407E-A947-70E740481C1C}">
                <a14:useLocalDpi xmlns:a14="http://schemas.microsoft.com/office/drawing/2010/main" val="0"/>
              </a:ext>
            </a:extLst>
          </a:blip>
          <a:srcRect l="30345" t="-2024" r="6597" b="15046"/>
          <a:stretch/>
        </p:blipFill>
        <p:spPr>
          <a:xfrm>
            <a:off x="5817401" y="2824961"/>
            <a:ext cx="6374599" cy="4066516"/>
          </a:xfrm>
          <a:prstGeom prst="rect">
            <a:avLst/>
          </a:prstGeom>
          <a:ln>
            <a:noFill/>
          </a:ln>
          <a:effectLst>
            <a:softEdge rad="112500"/>
          </a:effectLst>
        </p:spPr>
      </p:pic>
      <p:sp>
        <p:nvSpPr>
          <p:cNvPr id="57" name="Rectangle 36">
            <a:extLst>
              <a:ext uri="{FF2B5EF4-FFF2-40B4-BE49-F238E27FC236}">
                <a16:creationId xmlns:a16="http://schemas.microsoft.com/office/drawing/2014/main" id="{652F1BB8-9F6C-45D6-898D-65348D26B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4934465"/>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4A637D-76A5-4081-A6E8-E92496B7805B}"/>
              </a:ext>
            </a:extLst>
          </p:cNvPr>
          <p:cNvSpPr>
            <a:spLocks noGrp="1"/>
          </p:cNvSpPr>
          <p:nvPr>
            <p:ph type="title"/>
          </p:nvPr>
        </p:nvSpPr>
        <p:spPr>
          <a:xfrm>
            <a:off x="949947" y="785019"/>
            <a:ext cx="9923708" cy="1020188"/>
          </a:xfrm>
        </p:spPr>
        <p:txBody>
          <a:bodyPr vert="horz" lIns="91440" tIns="45720" rIns="91440" bIns="45720" rtlCol="0" anchor="t">
            <a:normAutofit/>
          </a:bodyPr>
          <a:lstStyle/>
          <a:p>
            <a:r>
              <a:rPr lang="en-US" sz="6000">
                <a:solidFill>
                  <a:srgbClr val="FFFFFF"/>
                </a:solidFill>
              </a:rPr>
              <a:t>Het </a:t>
            </a:r>
            <a:r>
              <a:rPr lang="en-US" sz="6000" err="1">
                <a:solidFill>
                  <a:srgbClr val="FFFFFF"/>
                </a:solidFill>
              </a:rPr>
              <a:t>Ontwerp</a:t>
            </a:r>
            <a:endParaRPr lang="en-US" sz="6000">
              <a:solidFill>
                <a:srgbClr val="FFFFFF"/>
              </a:solidFill>
            </a:endParaRPr>
          </a:p>
        </p:txBody>
      </p:sp>
      <p:sp>
        <p:nvSpPr>
          <p:cNvPr id="39" name="Oval 38">
            <a:extLst>
              <a:ext uri="{FF2B5EF4-FFF2-40B4-BE49-F238E27FC236}">
                <a16:creationId xmlns:a16="http://schemas.microsoft.com/office/drawing/2014/main" id="{DA09ABEB-FBB2-4784-AB42-132C2B7B8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E19B7D6-ACF5-4FD5-9847-AA489F05BB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4840" y="538627"/>
            <a:ext cx="94160" cy="94160"/>
          </a:xfrm>
          <a:prstGeom prst="ellipse">
            <a:avLst/>
          </a:prstGeom>
          <a:solidFill>
            <a:schemeClr val="tx2">
              <a:lumMod val="50000"/>
              <a:lumOff val="5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2DC3951C-8573-4092-BB1C-895AB62DC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3509" y="516637"/>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897F30D-1513-46A2-A047-AEC827A0E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8803" y="1206077"/>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484E33B-84C6-44AB-B37B-AD40DD864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48">
            <a:extLst>
              <a:ext uri="{FF2B5EF4-FFF2-40B4-BE49-F238E27FC236}">
                <a16:creationId xmlns:a16="http://schemas.microsoft.com/office/drawing/2014/main" id="{032C2FFF-1C26-4710-B2B8-9DB486DAE1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83540" y="6169156"/>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F6D50462-DF3B-4889-8D2A-9B6BE77416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42793" y="5536248"/>
            <a:ext cx="800716" cy="800716"/>
          </a:xfrm>
          <a:prstGeom prst="ellipse">
            <a:avLst/>
          </a:prstGeom>
          <a:solidFill>
            <a:schemeClr val="accent1">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2">
            <a:extLst>
              <a:ext uri="{FF2B5EF4-FFF2-40B4-BE49-F238E27FC236}">
                <a16:creationId xmlns:a16="http://schemas.microsoft.com/office/drawing/2014/main" id="{A4661B72-AE95-451D-822D-E19815CF1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02762" y="6299355"/>
            <a:ext cx="489238" cy="558645"/>
          </a:xfrm>
          <a:custGeom>
            <a:avLst/>
            <a:gdLst>
              <a:gd name="connsiteX0" fmla="*/ 1156116 w 3186814"/>
              <a:gd name="connsiteY0" fmla="*/ 0 h 3638922"/>
              <a:gd name="connsiteX1" fmla="*/ 3186814 w 3186814"/>
              <a:gd name="connsiteY1" fmla="*/ 2030698 h 3638922"/>
              <a:gd name="connsiteX2" fmla="*/ 2447829 w 3186814"/>
              <a:gd name="connsiteY2" fmla="*/ 3597684 h 3638922"/>
              <a:gd name="connsiteX3" fmla="*/ 2392682 w 3186814"/>
              <a:gd name="connsiteY3" fmla="*/ 3638922 h 3638922"/>
              <a:gd name="connsiteX4" fmla="*/ 0 w 3186814"/>
              <a:gd name="connsiteY4" fmla="*/ 3638922 h 3638922"/>
              <a:gd name="connsiteX5" fmla="*/ 0 w 3186814"/>
              <a:gd name="connsiteY5" fmla="*/ 362315 h 3638922"/>
              <a:gd name="connsiteX6" fmla="*/ 20733 w 3186814"/>
              <a:gd name="connsiteY6" fmla="*/ 346811 h 3638922"/>
              <a:gd name="connsiteX7" fmla="*/ 1156116 w 3186814"/>
              <a:gd name="connsiteY7" fmla="*/ 0 h 363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86814" h="3638922">
                <a:moveTo>
                  <a:pt x="1156116" y="0"/>
                </a:moveTo>
                <a:cubicBezTo>
                  <a:pt x="2277640" y="0"/>
                  <a:pt x="3186814" y="909174"/>
                  <a:pt x="3186814" y="2030698"/>
                </a:cubicBezTo>
                <a:cubicBezTo>
                  <a:pt x="3186814" y="2661556"/>
                  <a:pt x="2899146" y="3225224"/>
                  <a:pt x="2447829" y="3597684"/>
                </a:cubicBezTo>
                <a:lnTo>
                  <a:pt x="2392682" y="3638922"/>
                </a:lnTo>
                <a:lnTo>
                  <a:pt x="0" y="3638922"/>
                </a:lnTo>
                <a:lnTo>
                  <a:pt x="0" y="362315"/>
                </a:lnTo>
                <a:lnTo>
                  <a:pt x="20733" y="346811"/>
                </a:lnTo>
                <a:cubicBezTo>
                  <a:pt x="344835" y="127853"/>
                  <a:pt x="735545" y="0"/>
                  <a:pt x="1156116" y="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descr="A picture containing grass, green&#10;&#10;Description automatically generated">
            <a:extLst>
              <a:ext uri="{FF2B5EF4-FFF2-40B4-BE49-F238E27FC236}">
                <a16:creationId xmlns:a16="http://schemas.microsoft.com/office/drawing/2014/main" id="{27A1B488-A2E4-47FB-AEE9-0D5C0B64CD88}"/>
              </a:ext>
            </a:extLst>
          </p:cNvPr>
          <p:cNvPicPr>
            <a:picLocks noChangeAspect="1"/>
          </p:cNvPicPr>
          <p:nvPr/>
        </p:nvPicPr>
        <p:blipFill rotWithShape="1">
          <a:blip r:embed="rId3">
            <a:extLst>
              <a:ext uri="{28A0092B-C50C-407E-A947-70E740481C1C}">
                <a14:useLocalDpi xmlns:a14="http://schemas.microsoft.com/office/drawing/2010/main" val="0"/>
              </a:ext>
            </a:extLst>
          </a:blip>
          <a:srcRect l="24987" t="17800" r="11657"/>
          <a:stretch/>
        </p:blipFill>
        <p:spPr>
          <a:xfrm>
            <a:off x="0" y="2874599"/>
            <a:ext cx="5458148" cy="3983401"/>
          </a:xfrm>
          <a:prstGeom prst="rect">
            <a:avLst/>
          </a:prstGeom>
          <a:ln>
            <a:noFill/>
          </a:ln>
          <a:effectLst>
            <a:softEdge rad="112500"/>
          </a:effectLst>
        </p:spPr>
      </p:pic>
    </p:spTree>
    <p:extLst>
      <p:ext uri="{BB962C8B-B14F-4D97-AF65-F5344CB8AC3E}">
        <p14:creationId xmlns:p14="http://schemas.microsoft.com/office/powerpoint/2010/main" val="1892768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3E8EB-DEBF-42C5-BE6F-A016B2F98EA5}"/>
              </a:ext>
            </a:extLst>
          </p:cNvPr>
          <p:cNvSpPr>
            <a:spLocks noGrp="1"/>
          </p:cNvSpPr>
          <p:nvPr>
            <p:ph type="title"/>
          </p:nvPr>
        </p:nvSpPr>
        <p:spPr/>
        <p:txBody>
          <a:bodyPr/>
          <a:lstStyle/>
          <a:p>
            <a:pPr algn="ctr"/>
            <a:r>
              <a:rPr lang="en-US" err="1"/>
              <a:t>Uitslag</a:t>
            </a:r>
            <a:endParaRPr lang="nl-NL"/>
          </a:p>
        </p:txBody>
      </p:sp>
      <p:sp>
        <p:nvSpPr>
          <p:cNvPr id="3" name="Content Placeholder 2">
            <a:extLst>
              <a:ext uri="{FF2B5EF4-FFF2-40B4-BE49-F238E27FC236}">
                <a16:creationId xmlns:a16="http://schemas.microsoft.com/office/drawing/2014/main" id="{1432E87F-F5D4-4EDE-8B72-453A9F163467}"/>
              </a:ext>
            </a:extLst>
          </p:cNvPr>
          <p:cNvSpPr>
            <a:spLocks noGrp="1"/>
          </p:cNvSpPr>
          <p:nvPr>
            <p:ph idx="1"/>
          </p:nvPr>
        </p:nvSpPr>
        <p:spPr/>
        <p:txBody>
          <a:bodyPr/>
          <a:lstStyle/>
          <a:p>
            <a:r>
              <a:rPr lang="nl-NL" dirty="0"/>
              <a:t>Boa Jian heeft eerst een 0 meting gedaan, daar voor heeft hij drie keer gesprint. Daarna elke twee dagen geoefend met de machine. </a:t>
            </a:r>
          </a:p>
          <a:p>
            <a:r>
              <a:rPr lang="nl-NL" dirty="0"/>
              <a:t>Na een week heeft hij een eind uitslag gedaan.</a:t>
            </a:r>
          </a:p>
          <a:p>
            <a:pPr marL="0" indent="0">
              <a:buNone/>
            </a:pPr>
            <a:endParaRPr lang="nl-NL" dirty="0"/>
          </a:p>
        </p:txBody>
      </p:sp>
      <p:graphicFrame>
        <p:nvGraphicFramePr>
          <p:cNvPr id="4" name="Tabel 4">
            <a:extLst>
              <a:ext uri="{FF2B5EF4-FFF2-40B4-BE49-F238E27FC236}">
                <a16:creationId xmlns:a16="http://schemas.microsoft.com/office/drawing/2014/main" id="{34D66913-0701-4149-8225-023B87A807EA}"/>
              </a:ext>
            </a:extLst>
          </p:cNvPr>
          <p:cNvGraphicFramePr>
            <a:graphicFrameLocks noGrp="1"/>
          </p:cNvGraphicFramePr>
          <p:nvPr>
            <p:extLst>
              <p:ext uri="{D42A27DB-BD31-4B8C-83A1-F6EECF244321}">
                <p14:modId xmlns:p14="http://schemas.microsoft.com/office/powerpoint/2010/main" val="51275890"/>
              </p:ext>
            </p:extLst>
          </p:nvPr>
        </p:nvGraphicFramePr>
        <p:xfrm>
          <a:off x="87790" y="4064266"/>
          <a:ext cx="8127999" cy="7366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149788553"/>
                    </a:ext>
                  </a:extLst>
                </a:gridCol>
                <a:gridCol w="2709333">
                  <a:extLst>
                    <a:ext uri="{9D8B030D-6E8A-4147-A177-3AD203B41FA5}">
                      <a16:colId xmlns:a16="http://schemas.microsoft.com/office/drawing/2014/main" val="1586953867"/>
                    </a:ext>
                  </a:extLst>
                </a:gridCol>
                <a:gridCol w="2709333">
                  <a:extLst>
                    <a:ext uri="{9D8B030D-6E8A-4147-A177-3AD203B41FA5}">
                      <a16:colId xmlns:a16="http://schemas.microsoft.com/office/drawing/2014/main" val="1581730524"/>
                    </a:ext>
                  </a:extLst>
                </a:gridCol>
              </a:tblGrid>
              <a:tr h="193862">
                <a:tc>
                  <a:txBody>
                    <a:bodyPr/>
                    <a:lstStyle/>
                    <a:p>
                      <a:r>
                        <a:rPr lang="nl-NL"/>
                        <a:t>0 meting</a:t>
                      </a:r>
                    </a:p>
                  </a:txBody>
                  <a:tcPr/>
                </a:tc>
                <a:tc>
                  <a:txBody>
                    <a:bodyPr/>
                    <a:lstStyle/>
                    <a:p>
                      <a:r>
                        <a:rPr lang="nl-NL" dirty="0"/>
                        <a:t>Oefeningen</a:t>
                      </a:r>
                    </a:p>
                  </a:txBody>
                  <a:tcPr/>
                </a:tc>
                <a:tc>
                  <a:txBody>
                    <a:bodyPr/>
                    <a:lstStyle/>
                    <a:p>
                      <a:r>
                        <a:rPr lang="nl-NL" dirty="0"/>
                        <a:t>Eind</a:t>
                      </a:r>
                    </a:p>
                  </a:txBody>
                  <a:tcPr/>
                </a:tc>
                <a:extLst>
                  <a:ext uri="{0D108BD9-81ED-4DB2-BD59-A6C34878D82A}">
                    <a16:rowId xmlns:a16="http://schemas.microsoft.com/office/drawing/2014/main" val="1556336923"/>
                  </a:ext>
                </a:extLst>
              </a:tr>
              <a:tr h="370840">
                <a:tc>
                  <a:txBody>
                    <a:bodyPr/>
                    <a:lstStyle/>
                    <a:p>
                      <a:r>
                        <a:rPr lang="nl-NL"/>
                        <a:t>Gem 15,42 sec</a:t>
                      </a:r>
                    </a:p>
                  </a:txBody>
                  <a:tcPr/>
                </a:tc>
                <a:tc>
                  <a:txBody>
                    <a:bodyPr/>
                    <a:lstStyle/>
                    <a:p>
                      <a:r>
                        <a:rPr lang="nl-NL" dirty="0"/>
                        <a:t>Gem 15-14 sec</a:t>
                      </a:r>
                    </a:p>
                  </a:txBody>
                  <a:tcPr/>
                </a:tc>
                <a:tc>
                  <a:txBody>
                    <a:bodyPr/>
                    <a:lstStyle/>
                    <a:p>
                      <a:r>
                        <a:rPr lang="nl-NL" dirty="0"/>
                        <a:t>Gem 14,64 sec</a:t>
                      </a:r>
                    </a:p>
                  </a:txBody>
                  <a:tcPr/>
                </a:tc>
                <a:extLst>
                  <a:ext uri="{0D108BD9-81ED-4DB2-BD59-A6C34878D82A}">
                    <a16:rowId xmlns:a16="http://schemas.microsoft.com/office/drawing/2014/main" val="187622957"/>
                  </a:ext>
                </a:extLst>
              </a:tr>
            </a:tbl>
          </a:graphicData>
        </a:graphic>
      </p:graphicFrame>
      <p:pic>
        <p:nvPicPr>
          <p:cNvPr id="9" name="Picture 8" descr="A picture containing tree, outdoor, grass, sky&#10;&#10;Description automatically generated">
            <a:extLst>
              <a:ext uri="{FF2B5EF4-FFF2-40B4-BE49-F238E27FC236}">
                <a16:creationId xmlns:a16="http://schemas.microsoft.com/office/drawing/2014/main" id="{44DE98F9-B5A9-4D42-8267-50BF6F7133F2}"/>
              </a:ext>
            </a:extLst>
          </p:cNvPr>
          <p:cNvPicPr>
            <a:picLocks noChangeAspect="1"/>
          </p:cNvPicPr>
          <p:nvPr/>
        </p:nvPicPr>
        <p:blipFill rotWithShape="1">
          <a:blip r:embed="rId2">
            <a:extLst>
              <a:ext uri="{28A0092B-C50C-407E-A947-70E740481C1C}">
                <a14:useLocalDpi xmlns:a14="http://schemas.microsoft.com/office/drawing/2010/main" val="0"/>
              </a:ext>
            </a:extLst>
          </a:blip>
          <a:srcRect l="52721" t="25238" r="11546" b="11603"/>
          <a:stretch/>
        </p:blipFill>
        <p:spPr>
          <a:xfrm>
            <a:off x="8456333" y="3160450"/>
            <a:ext cx="2516467" cy="2601158"/>
          </a:xfrm>
          <a:prstGeom prst="rect">
            <a:avLst/>
          </a:prstGeom>
        </p:spPr>
      </p:pic>
    </p:spTree>
    <p:extLst>
      <p:ext uri="{BB962C8B-B14F-4D97-AF65-F5344CB8AC3E}">
        <p14:creationId xmlns:p14="http://schemas.microsoft.com/office/powerpoint/2010/main" val="1311166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80159-DF2C-4362-B9B7-668E43FECD18}"/>
              </a:ext>
            </a:extLst>
          </p:cNvPr>
          <p:cNvSpPr>
            <a:spLocks noGrp="1"/>
          </p:cNvSpPr>
          <p:nvPr>
            <p:ph type="title"/>
          </p:nvPr>
        </p:nvSpPr>
        <p:spPr/>
        <p:txBody>
          <a:bodyPr/>
          <a:lstStyle/>
          <a:p>
            <a:pPr algn="ctr"/>
            <a:r>
              <a:rPr lang="en-US" err="1"/>
              <a:t>Conclusie</a:t>
            </a:r>
            <a:endParaRPr lang="nl-NL"/>
          </a:p>
        </p:txBody>
      </p:sp>
      <p:sp>
        <p:nvSpPr>
          <p:cNvPr id="3" name="Content Placeholder 2">
            <a:extLst>
              <a:ext uri="{FF2B5EF4-FFF2-40B4-BE49-F238E27FC236}">
                <a16:creationId xmlns:a16="http://schemas.microsoft.com/office/drawing/2014/main" id="{26A286D8-A695-423F-A5E0-B9D681CD1FEA}"/>
              </a:ext>
            </a:extLst>
          </p:cNvPr>
          <p:cNvSpPr>
            <a:spLocks noGrp="1"/>
          </p:cNvSpPr>
          <p:nvPr>
            <p:ph idx="1"/>
          </p:nvPr>
        </p:nvSpPr>
        <p:spPr/>
        <p:txBody>
          <a:bodyPr/>
          <a:lstStyle/>
          <a:p>
            <a:r>
              <a:rPr lang="nl-NL"/>
              <a:t>De explosiviteit en reactietijd bij een 100 meter sprint kan je verbeteren met de S.K.A.B machine.</a:t>
            </a:r>
          </a:p>
          <a:p>
            <a:r>
              <a:rPr lang="nl-NL"/>
              <a:t>Door de hele tijd te gaan sprinten wanneer iemand go zegt en het eerder moet aantikken voordat hij stop zegt. </a:t>
            </a:r>
          </a:p>
          <a:p>
            <a:endParaRPr lang="nl-NL"/>
          </a:p>
          <a:p>
            <a:r>
              <a:rPr lang="nl-NL"/>
              <a:t>Hierdoor verbeter je na een tijdje je reactiesnelheid en je kracht wordt verbeterd omdat het elastiek je tegen houd. Je kan ook het elastiek strakker zetten voor jouw persoonlijke doelen.</a:t>
            </a:r>
          </a:p>
          <a:p>
            <a:pPr marL="0" indent="0">
              <a:buNone/>
            </a:pPr>
            <a:endParaRPr lang="nl-NL"/>
          </a:p>
          <a:p>
            <a:pPr marL="0" indent="0">
              <a:buNone/>
            </a:pPr>
            <a:endParaRPr lang="nl-NL"/>
          </a:p>
        </p:txBody>
      </p:sp>
    </p:spTree>
    <p:extLst>
      <p:ext uri="{BB962C8B-B14F-4D97-AF65-F5344CB8AC3E}">
        <p14:creationId xmlns:p14="http://schemas.microsoft.com/office/powerpoint/2010/main" val="40069368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ConfettiVTI">
  <a:themeElements>
    <a:clrScheme name="AnalogousFromDarkSeedLeftStep">
      <a:dk1>
        <a:srgbClr val="000000"/>
      </a:dk1>
      <a:lt1>
        <a:srgbClr val="FFFFFF"/>
      </a:lt1>
      <a:dk2>
        <a:srgbClr val="213A3B"/>
      </a:dk2>
      <a:lt2>
        <a:srgbClr val="E8E7E2"/>
      </a:lt2>
      <a:accent1>
        <a:srgbClr val="4D5FC3"/>
      </a:accent1>
      <a:accent2>
        <a:srgbClr val="3B7FB1"/>
      </a:accent2>
      <a:accent3>
        <a:srgbClr val="46B2B3"/>
      </a:accent3>
      <a:accent4>
        <a:srgbClr val="3BB181"/>
      </a:accent4>
      <a:accent5>
        <a:srgbClr val="49BA5D"/>
      </a:accent5>
      <a:accent6>
        <a:srgbClr val="57B13B"/>
      </a:accent6>
      <a:hlink>
        <a:srgbClr val="319453"/>
      </a:hlink>
      <a:folHlink>
        <a:srgbClr val="7F7F7F"/>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B56757C4B32D4984D2F6F6288567D4" ma:contentTypeVersion="12" ma:contentTypeDescription="Een nieuw document maken." ma:contentTypeScope="" ma:versionID="dcf74a29e7e47a3b462ec16ba94e6539">
  <xsd:schema xmlns:xsd="http://www.w3.org/2001/XMLSchema" xmlns:xs="http://www.w3.org/2001/XMLSchema" xmlns:p="http://schemas.microsoft.com/office/2006/metadata/properties" xmlns:ns3="98fb78f2-cb6b-46c0-b416-6a49b57ba3d5" xmlns:ns4="ff3d93b6-3f4e-4d16-8cf6-ddc452a2fdca" targetNamespace="http://schemas.microsoft.com/office/2006/metadata/properties" ma:root="true" ma:fieldsID="6b2280853c8402987fd87f4c17d4f8bf" ns3:_="" ns4:_="">
    <xsd:import namespace="98fb78f2-cb6b-46c0-b416-6a49b57ba3d5"/>
    <xsd:import namespace="ff3d93b6-3f4e-4d16-8cf6-ddc452a2fdc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fb78f2-cb6b-46c0-b416-6a49b57ba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f3d93b6-3f4e-4d16-8cf6-ddc452a2fdca"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7821DB-14F1-4EE0-BB09-0526522CEE70}">
  <ds:schemaRefs>
    <ds:schemaRef ds:uri="http://schemas.microsoft.com/office/2006/documentManagement/types"/>
    <ds:schemaRef ds:uri="http://www.w3.org/XML/1998/namespace"/>
    <ds:schemaRef ds:uri="http://schemas.openxmlformats.org/package/2006/metadata/core-properties"/>
    <ds:schemaRef ds:uri="http://purl.org/dc/elements/1.1/"/>
    <ds:schemaRef ds:uri="98fb78f2-cb6b-46c0-b416-6a49b57ba3d5"/>
    <ds:schemaRef ds:uri="http://purl.org/dc/dcmitype/"/>
    <ds:schemaRef ds:uri="http://schemas.microsoft.com/office/infopath/2007/PartnerControls"/>
    <ds:schemaRef ds:uri="ff3d93b6-3f4e-4d16-8cf6-ddc452a2fdca"/>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98C7167-5848-4A39-A9AD-DDD0C9FF7C89}">
  <ds:schemaRefs>
    <ds:schemaRef ds:uri="http://schemas.microsoft.com/sharepoint/v3/contenttype/forms"/>
  </ds:schemaRefs>
</ds:datastoreItem>
</file>

<file path=customXml/itemProps3.xml><?xml version="1.0" encoding="utf-8"?>
<ds:datastoreItem xmlns:ds="http://schemas.openxmlformats.org/officeDocument/2006/customXml" ds:itemID="{0D96588B-DCB5-4B81-99A5-E5CC41988BF1}">
  <ds:schemaRefs>
    <ds:schemaRef ds:uri="98fb78f2-cb6b-46c0-b416-6a49b57ba3d5"/>
    <ds:schemaRef ds:uri="ff3d93b6-3f4e-4d16-8cf6-ddc452a2fd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71</TotalTime>
  <Words>476</Words>
  <Application>Microsoft Office PowerPoint</Application>
  <PresentationFormat>Widescreen</PresentationFormat>
  <Paragraphs>59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AvenirNext LT Pro Medium</vt:lpstr>
      <vt:lpstr>Calibri</vt:lpstr>
      <vt:lpstr>Gill Sans Nova</vt:lpstr>
      <vt:lpstr>ConfettiVTI</vt:lpstr>
      <vt:lpstr>S.K.A.B Machine</vt:lpstr>
      <vt:lpstr>Inhoudsopgave</vt:lpstr>
      <vt:lpstr>Ons Team</vt:lpstr>
      <vt:lpstr>De Opdracht en -gever   </vt:lpstr>
      <vt:lpstr>Onderzoekvraag</vt:lpstr>
      <vt:lpstr>Bronnen</vt:lpstr>
      <vt:lpstr>Het Ontwerp</vt:lpstr>
      <vt:lpstr>Uitslag</vt:lpstr>
      <vt:lpstr>Conclusie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S.K.A.B Machine</dc:title>
  <dc:creator>Sam Schickler</dc:creator>
  <cp:lastModifiedBy>Sam Schickler</cp:lastModifiedBy>
  <cp:revision>4</cp:revision>
  <dcterms:created xsi:type="dcterms:W3CDTF">2021-06-01T11:09:49Z</dcterms:created>
  <dcterms:modified xsi:type="dcterms:W3CDTF">2021-06-19T12:30:44Z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0x0101007CB56757C4B32D4984D2F6F6288567D4</vt:lpwstr>
  </property>
</Properties>
</file>